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6.jpg" ContentType="image/png"/>
  <Override PartName="/ppt/media/image27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26"/>
  </p:notesMasterIdLst>
  <p:sldIdLst>
    <p:sldId id="256" r:id="rId5"/>
    <p:sldId id="260" r:id="rId6"/>
    <p:sldId id="273" r:id="rId7"/>
    <p:sldId id="261" r:id="rId8"/>
    <p:sldId id="296" r:id="rId9"/>
    <p:sldId id="297" r:id="rId10"/>
    <p:sldId id="269" r:id="rId11"/>
    <p:sldId id="304" r:id="rId12"/>
    <p:sldId id="305" r:id="rId13"/>
    <p:sldId id="306" r:id="rId14"/>
    <p:sldId id="307" r:id="rId15"/>
    <p:sldId id="298" r:id="rId16"/>
    <p:sldId id="299" r:id="rId17"/>
    <p:sldId id="300" r:id="rId18"/>
    <p:sldId id="301" r:id="rId19"/>
    <p:sldId id="302" r:id="rId20"/>
    <p:sldId id="303" r:id="rId21"/>
    <p:sldId id="262" r:id="rId22"/>
    <p:sldId id="288" r:id="rId23"/>
    <p:sldId id="281" r:id="rId24"/>
    <p:sldId id="277" r:id="rId25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exend Deca" panose="020B0604020202020204" charset="0"/>
      <p:regular r:id="rId32"/>
    </p:embeddedFont>
    <p:embeddedFont>
      <p:font typeface="Nunito Sans" panose="020B0604020202020204" charset="0"/>
      <p:regular r:id="rId33"/>
      <p:bold r:id="rId34"/>
      <p:italic r:id="rId35"/>
      <p:boldItalic r:id="rId36"/>
    </p:embeddedFont>
    <p:embeddedFont>
      <p:font typeface="Nunito Sans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E4934D-C5E7-4EA8-B84E-AA4D93522FE5}">
  <a:tblStyle styleId="{00E4934D-C5E7-4EA8-B84E-AA4D93522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976A-22B5-4051-8114-C7D9531EC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355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195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416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840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43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957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3eb8b9f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3eb8b9f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17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5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190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32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03600" y="303600"/>
            <a:ext cx="1216772" cy="1353000"/>
            <a:chOff x="304800" y="900"/>
            <a:chExt cx="1216772" cy="1353000"/>
          </a:xfrm>
        </p:grpSpPr>
        <p:sp>
          <p:nvSpPr>
            <p:cNvPr id="20" name="Google Shape;20;p3"/>
            <p:cNvSpPr/>
            <p:nvPr/>
          </p:nvSpPr>
          <p:spPr>
            <a:xfrm>
              <a:off x="304800" y="900"/>
              <a:ext cx="1049100" cy="135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37" name="Google Shape;37;p5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5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half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00450" y="301275"/>
            <a:ext cx="1055325" cy="1662225"/>
          </a:xfrm>
          <a:custGeom>
            <a:avLst/>
            <a:gdLst/>
            <a:ahLst/>
            <a:cxnLst/>
            <a:rect l="l" t="t" r="r" b="b"/>
            <a:pathLst>
              <a:path w="42213" h="66489" extrusionOk="0">
                <a:moveTo>
                  <a:pt x="33" y="0"/>
                </a:moveTo>
                <a:lnTo>
                  <a:pt x="42213" y="0"/>
                </a:lnTo>
                <a:lnTo>
                  <a:pt x="41985" y="66489"/>
                </a:lnTo>
                <a:lnTo>
                  <a:pt x="0" y="66489"/>
                </a:lnTo>
                <a:lnTo>
                  <a:pt x="0" y="59758"/>
                </a:lnTo>
                <a:lnTo>
                  <a:pt x="6662" y="53790"/>
                </a:lnTo>
                <a:lnTo>
                  <a:pt x="70" y="476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5293222" y="370225"/>
            <a:ext cx="3611400" cy="4229100"/>
            <a:chOff x="5293222" y="370225"/>
            <a:chExt cx="3611400" cy="4229100"/>
          </a:xfrm>
        </p:grpSpPr>
        <p:sp>
          <p:nvSpPr>
            <p:cNvPr id="47" name="Google Shape;47;p6"/>
            <p:cNvSpPr/>
            <p:nvPr/>
          </p:nvSpPr>
          <p:spPr>
            <a:xfrm>
              <a:off x="5293222" y="370225"/>
              <a:ext cx="36114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/>
          <p:nvPr/>
        </p:nvSpPr>
        <p:spPr>
          <a:xfrm>
            <a:off x="5227800" y="304800"/>
            <a:ext cx="36114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02900" y="1445600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006800" y="2268300"/>
            <a:ext cx="3611400" cy="22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fif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>
            <a:off x="1741441" y="1940712"/>
            <a:ext cx="3323488" cy="6240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latin typeface="Baskerville Old Face" panose="02020602080505020303" pitchFamily="18" charset="0"/>
                <a:cs typeface="Segoe UI Light" panose="020B0502040204020203" pitchFamily="34" charset="0"/>
              </a:rPr>
              <a:t>Dish</a:t>
            </a:r>
            <a:r>
              <a:rPr lang="en-US" sz="6600" dirty="0" err="1">
                <a:solidFill>
                  <a:schemeClr val="tx1"/>
                </a:solidFill>
                <a:latin typeface="Baskerville Old Face" panose="02020602080505020303" pitchFamily="18" charset="0"/>
                <a:cs typeface="Segoe UI Light" panose="020B0502040204020203" pitchFamily="34" charset="0"/>
              </a:rPr>
              <a:t>fload</a:t>
            </a:r>
            <a:endParaRPr lang="en-US" sz="4800" dirty="0">
              <a:solidFill>
                <a:schemeClr val="tx1"/>
              </a:solidFill>
              <a:latin typeface="Baskerville Old Face" panose="02020602080505020303" pitchFamily="18" charset="0"/>
              <a:cs typeface="Segoe UI Light" panose="020B0502040204020203" pitchFamily="34" charset="0"/>
            </a:endParaRPr>
          </a:p>
        </p:txBody>
      </p:sp>
      <p:grpSp>
        <p:nvGrpSpPr>
          <p:cNvPr id="92" name="Google Shape;92;p12"/>
          <p:cNvGrpSpPr/>
          <p:nvPr/>
        </p:nvGrpSpPr>
        <p:grpSpPr>
          <a:xfrm>
            <a:off x="643178" y="2356640"/>
            <a:ext cx="418649" cy="430217"/>
            <a:chOff x="2605300" y="5003050"/>
            <a:chExt cx="418900" cy="430475"/>
          </a:xfrm>
        </p:grpSpPr>
        <p:sp>
          <p:nvSpPr>
            <p:cNvPr id="93" name="Google Shape;93;p12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" name="Google Shape;531;p44">
            <a:extLst>
              <a:ext uri="{FF2B5EF4-FFF2-40B4-BE49-F238E27FC236}">
                <a16:creationId xmlns:a16="http://schemas.microsoft.com/office/drawing/2014/main" id="{37A83A03-6616-4CDA-8114-0734E4FA2392}"/>
              </a:ext>
            </a:extLst>
          </p:cNvPr>
          <p:cNvSpPr txBox="1"/>
          <p:nvPr/>
        </p:nvSpPr>
        <p:spPr>
          <a:xfrm>
            <a:off x="1554480" y="2681283"/>
            <a:ext cx="3554691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Progetto Base di Dati II</a:t>
            </a:r>
            <a:br>
              <a:rPr lang="en" sz="20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-US" sz="105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2020 -2021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Antonello </a:t>
            </a:r>
            <a:r>
              <a:rPr lang="en-US" sz="11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Luppolo</a:t>
            </a:r>
            <a:r>
              <a:rPr lang="en-US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~ Fabiano </a:t>
            </a:r>
            <a:r>
              <a:rPr lang="en-US" sz="11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Priore</a:t>
            </a:r>
            <a:r>
              <a:rPr lang="en-US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~ </a:t>
            </a:r>
            <a:r>
              <a:rPr lang="en-US" sz="11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Pierluigi</a:t>
            </a:r>
            <a:r>
              <a:rPr lang="en-US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Liguori</a:t>
            </a:r>
            <a:endParaRPr sz="2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30" name="Picture 6" descr="UNISA | Home">
            <a:extLst>
              <a:ext uri="{FF2B5EF4-FFF2-40B4-BE49-F238E27FC236}">
                <a16:creationId xmlns:a16="http://schemas.microsoft.com/office/drawing/2014/main" id="{23866747-3ADC-481F-8E32-8AC56D39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62" y="4069125"/>
            <a:ext cx="1937702" cy="9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Relazioni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documenti logicamente correlati tra loro con approccio </a:t>
            </a:r>
            <a:r>
              <a:rPr lang="it-IT" b="1" dirty="0">
                <a:latin typeface="Baskerville Old Face" panose="02020602080505020303" pitchFamily="18" charset="0"/>
              </a:rPr>
              <a:t>embedded</a:t>
            </a:r>
          </a:p>
          <a:p>
            <a:r>
              <a:rPr lang="it-IT" dirty="0">
                <a:latin typeface="Baskerville Old Face" panose="02020602080505020303" pitchFamily="18" charset="0"/>
              </a:rPr>
              <a:t>motivazioni:</a:t>
            </a:r>
          </a:p>
          <a:p>
            <a:pPr lvl="1"/>
            <a:r>
              <a:rPr lang="it-IT" sz="1800" dirty="0">
                <a:latin typeface="Baskerville Old Face" panose="02020602080505020303" pitchFamily="18" charset="0"/>
              </a:rPr>
              <a:t>recupero e mantenimento facile</a:t>
            </a:r>
          </a:p>
          <a:p>
            <a:pPr lvl="1"/>
            <a:r>
              <a:rPr lang="it-IT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documenti del dominio di applicazione non hanno grandi dimensioni</a:t>
            </a:r>
            <a:r>
              <a:rPr lang="en" dirty="0"/>
              <a:t> </a:t>
            </a:r>
          </a:p>
          <a:p>
            <a:pPr lvl="1"/>
            <a:r>
              <a:rPr lang="en" sz="1800" dirty="0">
                <a:latin typeface="Baskerville Old Face" panose="02020602080505020303" pitchFamily="18" charset="0"/>
              </a:rPr>
              <a:t>efficenza di reperimento dei dati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877074-F036-44BA-95D8-7D56DC13A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r="2821"/>
          <a:stretch/>
        </p:blipFill>
        <p:spPr>
          <a:xfrm>
            <a:off x="6501653" y="369793"/>
            <a:ext cx="2287177" cy="40744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9398AF2-C31A-465D-9FCF-062D08868066}"/>
              </a:ext>
            </a:extLst>
          </p:cNvPr>
          <p:cNvSpPr/>
          <p:nvPr/>
        </p:nvSpPr>
        <p:spPr>
          <a:xfrm>
            <a:off x="6488206" y="345766"/>
            <a:ext cx="2308759" cy="4147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Integrazione</a:t>
            </a:r>
            <a:endParaRPr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996412" cy="22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b="1" dirty="0">
                <a:latin typeface="Baskerville Old Face" panose="02020602080505020303" pitchFamily="18" charset="0"/>
              </a:rPr>
              <a:t>Per l’integrazione sono state utilizzate le librerie: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it-IT" sz="1200" dirty="0">
                <a:latin typeface="Baskerville Old Face" panose="02020602080505020303" pitchFamily="18" charset="0"/>
              </a:rPr>
              <a:t>n-</a:t>
            </a:r>
            <a:r>
              <a:rPr lang="it-IT" sz="1200" dirty="0" err="1">
                <a:latin typeface="Baskerville Old Face" panose="02020602080505020303" pitchFamily="18" charset="0"/>
              </a:rPr>
              <a:t>readlines</a:t>
            </a:r>
            <a:endParaRPr lang="it-IT" sz="1200" dirty="0">
              <a:latin typeface="Baskerville Old Face" panose="02020602080505020303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it-IT" sz="1200" dirty="0" err="1">
                <a:latin typeface="Baskerville Old Face" panose="02020602080505020303" pitchFamily="18" charset="0"/>
              </a:rPr>
              <a:t>CSVToArray</a:t>
            </a:r>
            <a:endParaRPr lang="it-IT" sz="1200" dirty="0">
              <a:latin typeface="Baskerville Old Face" panose="02020602080505020303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it-IT" sz="1200" b="1" dirty="0">
              <a:latin typeface="Baskerville Old Face" panose="02020602080505020303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sz="1200" b="1" dirty="0">
                <a:latin typeface="Baskerville Old Face" panose="02020602080505020303" pitchFamily="18" charset="0"/>
              </a:rPr>
              <a:t>Memorizzazione dei dati 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sz="1200" dirty="0">
                <a:latin typeface="Baskerville Old Face" panose="02020602080505020303" pitchFamily="18" charset="0"/>
              </a:rPr>
              <a:t>Scansione sequenziale dei file csv: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lettura della ricetta dal file Recipe_details.csv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Lettura degli ingredienti dal file Ingredients.csv fin quando l’ingrediente corrente ha lo stesso id della ricetta:</a:t>
            </a:r>
          </a:p>
          <a:p>
            <a:pPr marL="685800" lvl="1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Reperimento della categoria relativa all’ingrediente corrente contenuta nel file categorie.csv</a:t>
            </a:r>
          </a:p>
          <a:p>
            <a:pPr marL="685800" lvl="1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Inserimento nella lista degli ingredienti della ricetta l’oggetto contente i dati relati all’ingrediente e alla categoria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it-IT" sz="1200" dirty="0">
                <a:latin typeface="Baskerville Old Face" panose="02020602080505020303" pitchFamily="18" charset="0"/>
              </a:rPr>
              <a:t>Inserimento della ricetta nel database</a:t>
            </a:r>
          </a:p>
          <a:p>
            <a:pPr marL="685800" lvl="1" indent="-228600">
              <a:buClr>
                <a:schemeClr val="dk1"/>
              </a:buClr>
              <a:buSzPts val="1100"/>
              <a:buFont typeface="+mj-lt"/>
              <a:buAutoNum type="arabicPeriod"/>
            </a:pPr>
            <a:endParaRPr lang="it-IT" sz="1100" dirty="0"/>
          </a:p>
          <a:p>
            <a:pPr marL="685800" lvl="1" indent="-228600">
              <a:buClr>
                <a:schemeClr val="dk1"/>
              </a:buClr>
              <a:buSzPts val="1100"/>
              <a:buFont typeface="+mj-lt"/>
              <a:buAutoNum type="arabicPeriod"/>
            </a:pPr>
            <a:endParaRPr lang="it-IT" sz="1100" dirty="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229600" y="4372486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F11652-13D6-428C-AB67-623EB569D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6" b="9273"/>
          <a:stretch/>
        </p:blipFill>
        <p:spPr>
          <a:xfrm>
            <a:off x="7133665" y="345766"/>
            <a:ext cx="851260" cy="6911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BE5A543-1ECB-4831-9927-35D01532A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432" y="1330543"/>
            <a:ext cx="494784" cy="49478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1B29F9-3479-4143-82C1-B91390FE5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432" y="2132215"/>
            <a:ext cx="523103" cy="5231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BDC7A65-50D8-4347-A5F9-5F6C7DFE8A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7320030" y="3004376"/>
            <a:ext cx="609601" cy="62019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11CD3D3-402F-46E2-93C7-11DCDFE36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564" y="3925541"/>
            <a:ext cx="567361" cy="567361"/>
          </a:xfrm>
          <a:prstGeom prst="rect">
            <a:avLst/>
          </a:prstGeom>
        </p:spPr>
      </p:pic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22A08971-6570-4158-B291-200F7A252BF5}"/>
              </a:ext>
            </a:extLst>
          </p:cNvPr>
          <p:cNvSpPr/>
          <p:nvPr/>
        </p:nvSpPr>
        <p:spPr>
          <a:xfrm>
            <a:off x="7497301" y="1058709"/>
            <a:ext cx="192527" cy="241478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in giù 24">
            <a:extLst>
              <a:ext uri="{FF2B5EF4-FFF2-40B4-BE49-F238E27FC236}">
                <a16:creationId xmlns:a16="http://schemas.microsoft.com/office/drawing/2014/main" id="{D2FE75A5-C858-4F59-ABCE-78AE5690D68E}"/>
              </a:ext>
            </a:extLst>
          </p:cNvPr>
          <p:cNvSpPr/>
          <p:nvPr/>
        </p:nvSpPr>
        <p:spPr>
          <a:xfrm>
            <a:off x="7508718" y="1851804"/>
            <a:ext cx="192527" cy="241478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F453186C-9A42-47D0-A870-A5A6759E3E03}"/>
              </a:ext>
            </a:extLst>
          </p:cNvPr>
          <p:cNvSpPr/>
          <p:nvPr/>
        </p:nvSpPr>
        <p:spPr>
          <a:xfrm>
            <a:off x="7528568" y="2709108"/>
            <a:ext cx="192527" cy="241478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6CC43107-9AA9-4E2D-AD12-F4EBC298B3F8}"/>
              </a:ext>
            </a:extLst>
          </p:cNvPr>
          <p:cNvSpPr/>
          <p:nvPr/>
        </p:nvSpPr>
        <p:spPr>
          <a:xfrm>
            <a:off x="7542267" y="3615904"/>
            <a:ext cx="192527" cy="241478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circolare 29">
            <a:extLst>
              <a:ext uri="{FF2B5EF4-FFF2-40B4-BE49-F238E27FC236}">
                <a16:creationId xmlns:a16="http://schemas.microsoft.com/office/drawing/2014/main" id="{3394A5C8-1FE4-477D-BB7C-956A927B29F3}"/>
              </a:ext>
            </a:extLst>
          </p:cNvPr>
          <p:cNvSpPr/>
          <p:nvPr/>
        </p:nvSpPr>
        <p:spPr>
          <a:xfrm rot="16380622">
            <a:off x="6263184" y="1868864"/>
            <a:ext cx="2308759" cy="1873031"/>
          </a:xfrm>
          <a:prstGeom prst="circularArrow">
            <a:avLst>
              <a:gd name="adj1" fmla="val 7137"/>
              <a:gd name="adj2" fmla="val 1416441"/>
              <a:gd name="adj3" fmla="val 19374450"/>
              <a:gd name="adj4" fmla="val 10814560"/>
              <a:gd name="adj5" fmla="val 791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9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(1)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" name="Google Shape;314;p32">
            <a:extLst>
              <a:ext uri="{FF2B5EF4-FFF2-40B4-BE49-F238E27FC236}">
                <a16:creationId xmlns:a16="http://schemas.microsoft.com/office/drawing/2014/main" id="{264A439C-F23D-4CF5-B4A3-58537E14C93E}"/>
              </a:ext>
            </a:extLst>
          </p:cNvPr>
          <p:cNvSpPr txBox="1">
            <a:spLocks/>
          </p:cNvSpPr>
          <p:nvPr/>
        </p:nvSpPr>
        <p:spPr>
          <a:xfrm>
            <a:off x="1524595" y="996556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RICERCA</a:t>
            </a:r>
          </a:p>
        </p:txBody>
      </p:sp>
      <p:sp>
        <p:nvSpPr>
          <p:cNvPr id="11" name="Google Shape;277;p29">
            <a:extLst>
              <a:ext uri="{FF2B5EF4-FFF2-40B4-BE49-F238E27FC236}">
                <a16:creationId xmlns:a16="http://schemas.microsoft.com/office/drawing/2014/main" id="{5DD9DA89-FC96-4FBF-94FF-C3FF9D3CB4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03362" y="465509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 dirty="0"/>
              <a:t>Operatori utilizzati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 dirty="0"/>
          </a:p>
        </p:txBody>
      </p:sp>
      <p:sp>
        <p:nvSpPr>
          <p:cNvPr id="12" name="Google Shape;132;p17">
            <a:extLst>
              <a:ext uri="{FF2B5EF4-FFF2-40B4-BE49-F238E27FC236}">
                <a16:creationId xmlns:a16="http://schemas.microsoft.com/office/drawing/2014/main" id="{5A25C686-EBB0-4997-A4EA-A25D9E573FE4}"/>
              </a:ext>
            </a:extLst>
          </p:cNvPr>
          <p:cNvSpPr txBox="1">
            <a:spLocks/>
          </p:cNvSpPr>
          <p:nvPr/>
        </p:nvSpPr>
        <p:spPr>
          <a:xfrm>
            <a:off x="6503673" y="823536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$regex</a:t>
            </a:r>
          </a:p>
          <a:p>
            <a:r>
              <a:rPr lang="en-US" sz="1200" dirty="0"/>
              <a:t>$options</a:t>
            </a:r>
          </a:p>
          <a:p>
            <a:r>
              <a:rPr lang="en-US" sz="1200" dirty="0"/>
              <a:t>skip</a:t>
            </a:r>
          </a:p>
          <a:p>
            <a:r>
              <a:rPr lang="en-US" sz="1200" dirty="0"/>
              <a:t>limit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9206BD8-7B15-4921-8F1D-C9C3D395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5" y="1414482"/>
            <a:ext cx="5290695" cy="3141573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88DAB48-81A8-4843-A4F7-1849DDAD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404" y="3151219"/>
            <a:ext cx="4008516" cy="14784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2571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(2)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Google Shape;314;p32">
            <a:extLst>
              <a:ext uri="{FF2B5EF4-FFF2-40B4-BE49-F238E27FC236}">
                <a16:creationId xmlns:a16="http://schemas.microsoft.com/office/drawing/2014/main" id="{A943B114-D0DD-4CBA-BA50-33DF25F47D48}"/>
              </a:ext>
            </a:extLst>
          </p:cNvPr>
          <p:cNvSpPr txBox="1">
            <a:spLocks/>
          </p:cNvSpPr>
          <p:nvPr/>
        </p:nvSpPr>
        <p:spPr>
          <a:xfrm>
            <a:off x="1524595" y="996556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RICERCA</a:t>
            </a:r>
          </a:p>
        </p:txBody>
      </p:sp>
      <p:sp>
        <p:nvSpPr>
          <p:cNvPr id="19" name="Google Shape;277;p29">
            <a:extLst>
              <a:ext uri="{FF2B5EF4-FFF2-40B4-BE49-F238E27FC236}">
                <a16:creationId xmlns:a16="http://schemas.microsoft.com/office/drawing/2014/main" id="{D9F859E6-99B3-4425-9CFC-08214249E3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03362" y="465509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 dirty="0"/>
              <a:t>Operatori utilizzati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 dirty="0"/>
          </a:p>
        </p:txBody>
      </p:sp>
      <p:sp>
        <p:nvSpPr>
          <p:cNvPr id="20" name="Google Shape;132;p17">
            <a:extLst>
              <a:ext uri="{FF2B5EF4-FFF2-40B4-BE49-F238E27FC236}">
                <a16:creationId xmlns:a16="http://schemas.microsoft.com/office/drawing/2014/main" id="{80A55F5D-B2F7-492B-8743-8160272218D8}"/>
              </a:ext>
            </a:extLst>
          </p:cNvPr>
          <p:cNvSpPr txBox="1">
            <a:spLocks/>
          </p:cNvSpPr>
          <p:nvPr/>
        </p:nvSpPr>
        <p:spPr>
          <a:xfrm>
            <a:off x="6503673" y="823536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$regex</a:t>
            </a:r>
          </a:p>
          <a:p>
            <a:r>
              <a:rPr lang="en-US" sz="1200" dirty="0"/>
              <a:t>$options</a:t>
            </a:r>
          </a:p>
          <a:p>
            <a:r>
              <a:rPr lang="en-US" sz="1200" dirty="0"/>
              <a:t>skip</a:t>
            </a:r>
          </a:p>
          <a:p>
            <a:r>
              <a:rPr lang="en-US" sz="1200" dirty="0"/>
              <a:t>limit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2C63BE-FD82-40B4-9F3F-2C7208F0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67" y="1458414"/>
            <a:ext cx="5373323" cy="2777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3C0F46-42A9-42F0-A529-30A4565C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712" y="3356332"/>
            <a:ext cx="3940408" cy="13412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(3)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3" name="Google Shape;277;p29">
            <a:extLst>
              <a:ext uri="{FF2B5EF4-FFF2-40B4-BE49-F238E27FC236}">
                <a16:creationId xmlns:a16="http://schemas.microsoft.com/office/drawing/2014/main" id="{525E2190-38B8-448C-BA44-6673CFFE1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20100" y="2620361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 dirty="0"/>
              <a:t>Operatori utilizzati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 dirty="0"/>
          </a:p>
        </p:txBody>
      </p:sp>
      <p:sp>
        <p:nvSpPr>
          <p:cNvPr id="15" name="Google Shape;132;p17">
            <a:extLst>
              <a:ext uri="{FF2B5EF4-FFF2-40B4-BE49-F238E27FC236}">
                <a16:creationId xmlns:a16="http://schemas.microsoft.com/office/drawing/2014/main" id="{DDA508B7-80AB-46A0-AC97-7D932647DEA0}"/>
              </a:ext>
            </a:extLst>
          </p:cNvPr>
          <p:cNvSpPr txBox="1">
            <a:spLocks/>
          </p:cNvSpPr>
          <p:nvPr/>
        </p:nvSpPr>
        <p:spPr>
          <a:xfrm>
            <a:off x="6620100" y="3108175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$all</a:t>
            </a:r>
          </a:p>
          <a:p>
            <a:r>
              <a:rPr lang="en-US" sz="1200" dirty="0"/>
              <a:t>skip</a:t>
            </a:r>
          </a:p>
          <a:p>
            <a:r>
              <a:rPr lang="en-US" sz="1200" dirty="0"/>
              <a:t>limit</a:t>
            </a:r>
          </a:p>
        </p:txBody>
      </p:sp>
      <p:sp>
        <p:nvSpPr>
          <p:cNvPr id="16" name="Google Shape;314;p32">
            <a:extLst>
              <a:ext uri="{FF2B5EF4-FFF2-40B4-BE49-F238E27FC236}">
                <a16:creationId xmlns:a16="http://schemas.microsoft.com/office/drawing/2014/main" id="{B5874844-0579-4466-8C32-3ED103DC3B53}"/>
              </a:ext>
            </a:extLst>
          </p:cNvPr>
          <p:cNvSpPr txBox="1">
            <a:spLocks/>
          </p:cNvSpPr>
          <p:nvPr/>
        </p:nvSpPr>
        <p:spPr>
          <a:xfrm>
            <a:off x="1524595" y="996556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RICERCA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B284DF-5B3F-499B-820C-926BF129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61" y="2301941"/>
            <a:ext cx="6231467" cy="2772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EEF34E-9AFB-426A-BEB2-C71F287FB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316" y="996556"/>
            <a:ext cx="4209444" cy="1513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38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(4)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FDAAC3-A257-4261-ADFB-0F439C6E1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2486669"/>
            <a:ext cx="3380642" cy="1228445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FBAE5F-A4AF-4DA9-B219-735042487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20" y="3811003"/>
            <a:ext cx="3413989" cy="122844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BFDB49-1410-42CC-9C2F-D7C070D5A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176" y="1332497"/>
            <a:ext cx="3204425" cy="120227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F69318-ACF6-4E11-8FB4-F148F837A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381" y="2710521"/>
            <a:ext cx="4769779" cy="1843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5" name="Google Shape;314;p32">
            <a:extLst>
              <a:ext uri="{FF2B5EF4-FFF2-40B4-BE49-F238E27FC236}">
                <a16:creationId xmlns:a16="http://schemas.microsoft.com/office/drawing/2014/main" id="{3050CADE-DDC9-4541-BF31-3295F7226688}"/>
              </a:ext>
            </a:extLst>
          </p:cNvPr>
          <p:cNvSpPr txBox="1">
            <a:spLocks/>
          </p:cNvSpPr>
          <p:nvPr/>
        </p:nvSpPr>
        <p:spPr>
          <a:xfrm>
            <a:off x="1497980" y="963877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CONTEGGIO</a:t>
            </a:r>
          </a:p>
        </p:txBody>
      </p:sp>
      <p:sp>
        <p:nvSpPr>
          <p:cNvPr id="16" name="Google Shape;277;p29">
            <a:extLst>
              <a:ext uri="{FF2B5EF4-FFF2-40B4-BE49-F238E27FC236}">
                <a16:creationId xmlns:a16="http://schemas.microsoft.com/office/drawing/2014/main" id="{502179D9-0599-4344-9B45-5BCBC3492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36470" y="354127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 dirty="0"/>
              <a:t>Operatori utilizzati</a:t>
            </a:r>
            <a:endParaRPr sz="15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100" dirty="0"/>
          </a:p>
        </p:txBody>
      </p:sp>
      <p:sp>
        <p:nvSpPr>
          <p:cNvPr id="17" name="Google Shape;132;p17">
            <a:extLst>
              <a:ext uri="{FF2B5EF4-FFF2-40B4-BE49-F238E27FC236}">
                <a16:creationId xmlns:a16="http://schemas.microsoft.com/office/drawing/2014/main" id="{AB62C7D3-5DDE-4FB3-B636-0C0D6D4E35A5}"/>
              </a:ext>
            </a:extLst>
          </p:cNvPr>
          <p:cNvSpPr txBox="1">
            <a:spLocks/>
          </p:cNvSpPr>
          <p:nvPr/>
        </p:nvSpPr>
        <p:spPr>
          <a:xfrm>
            <a:off x="6515270" y="850790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$match</a:t>
            </a:r>
          </a:p>
          <a:p>
            <a:r>
              <a:rPr lang="en-US" sz="1200" dirty="0"/>
              <a:t>$unwind</a:t>
            </a:r>
          </a:p>
          <a:p>
            <a:r>
              <a:rPr lang="en-US" sz="1200" dirty="0"/>
              <a:t>$group</a:t>
            </a:r>
          </a:p>
          <a:p>
            <a:r>
              <a:rPr lang="en-US" sz="1200" dirty="0"/>
              <a:t>$sum</a:t>
            </a:r>
          </a:p>
          <a:p>
            <a:r>
              <a:rPr lang="en-US" sz="1200" dirty="0"/>
              <a:t>$sort</a:t>
            </a:r>
          </a:p>
        </p:txBody>
      </p:sp>
    </p:spTree>
    <p:extLst>
      <p:ext uri="{BB962C8B-B14F-4D97-AF65-F5344CB8AC3E}">
        <p14:creationId xmlns:p14="http://schemas.microsoft.com/office/powerpoint/2010/main" val="24230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FUNZIONALITA’ E QUERIES (5)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52FE80-97D8-4DE6-AAC2-8E091B80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096" y="227998"/>
            <a:ext cx="2493705" cy="4316731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8B5044-0AD4-4C13-B348-6F09DC10C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15" y="2836436"/>
            <a:ext cx="5014490" cy="20728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3" name="Google Shape;277;p29">
            <a:extLst>
              <a:ext uri="{FF2B5EF4-FFF2-40B4-BE49-F238E27FC236}">
                <a16:creationId xmlns:a16="http://schemas.microsoft.com/office/drawing/2014/main" id="{7A180FBF-D7CB-4F8E-911B-0C1584815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72380" y="2098619"/>
            <a:ext cx="375279" cy="3931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🍋</a:t>
            </a:r>
            <a:endParaRPr sz="1800" b="1" dirty="0"/>
          </a:p>
        </p:txBody>
      </p:sp>
      <p:sp>
        <p:nvSpPr>
          <p:cNvPr id="15" name="Google Shape;314;p32">
            <a:extLst>
              <a:ext uri="{FF2B5EF4-FFF2-40B4-BE49-F238E27FC236}">
                <a16:creationId xmlns:a16="http://schemas.microsoft.com/office/drawing/2014/main" id="{9B84F470-4AFE-42BA-98B8-D7A4CC0E9009}"/>
              </a:ext>
            </a:extLst>
          </p:cNvPr>
          <p:cNvSpPr txBox="1">
            <a:spLocks/>
          </p:cNvSpPr>
          <p:nvPr/>
        </p:nvSpPr>
        <p:spPr>
          <a:xfrm>
            <a:off x="1497980" y="964783"/>
            <a:ext cx="18418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QUERY DI CONTEGGIO</a:t>
            </a:r>
          </a:p>
        </p:txBody>
      </p:sp>
      <p:sp>
        <p:nvSpPr>
          <p:cNvPr id="16" name="Google Shape;277;p29">
            <a:extLst>
              <a:ext uri="{FF2B5EF4-FFF2-40B4-BE49-F238E27FC236}">
                <a16:creationId xmlns:a16="http://schemas.microsoft.com/office/drawing/2014/main" id="{1773C850-3242-4370-88A5-3824F65A60DC}"/>
              </a:ext>
            </a:extLst>
          </p:cNvPr>
          <p:cNvSpPr txBox="1">
            <a:spLocks/>
          </p:cNvSpPr>
          <p:nvPr/>
        </p:nvSpPr>
        <p:spPr>
          <a:xfrm>
            <a:off x="415608" y="1693347"/>
            <a:ext cx="2219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buFont typeface="Nunito Sans Light"/>
              <a:buNone/>
            </a:pPr>
            <a:r>
              <a:rPr lang="it-IT" sz="1500" b="1" dirty="0"/>
              <a:t>Operatori utilizzati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endParaRPr lang="it-IT" sz="1100" dirty="0"/>
          </a:p>
        </p:txBody>
      </p:sp>
      <p:sp>
        <p:nvSpPr>
          <p:cNvPr id="17" name="Google Shape;132;p17">
            <a:extLst>
              <a:ext uri="{FF2B5EF4-FFF2-40B4-BE49-F238E27FC236}">
                <a16:creationId xmlns:a16="http://schemas.microsoft.com/office/drawing/2014/main" id="{B182C0E0-8BDE-470F-9A80-81898A8DE455}"/>
              </a:ext>
            </a:extLst>
          </p:cNvPr>
          <p:cNvSpPr txBox="1">
            <a:spLocks/>
          </p:cNvSpPr>
          <p:nvPr/>
        </p:nvSpPr>
        <p:spPr>
          <a:xfrm>
            <a:off x="363857" y="2098619"/>
            <a:ext cx="1664967" cy="2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sz="1200" dirty="0"/>
              <a:t>$match</a:t>
            </a:r>
          </a:p>
          <a:p>
            <a:r>
              <a:rPr lang="en-US" sz="1200" dirty="0"/>
              <a:t>$unwind</a:t>
            </a:r>
          </a:p>
          <a:p>
            <a:r>
              <a:rPr lang="en-US" sz="1200" dirty="0"/>
              <a:t>$group</a:t>
            </a:r>
          </a:p>
          <a:p>
            <a:r>
              <a:rPr lang="en-US" sz="1200" dirty="0"/>
              <a:t>$sum</a:t>
            </a:r>
          </a:p>
          <a:p>
            <a:r>
              <a:rPr lang="en-US" sz="1200" dirty="0"/>
              <a:t>$sort</a:t>
            </a:r>
          </a:p>
          <a:p>
            <a:r>
              <a:rPr lang="en-US" sz="1200" dirty="0"/>
              <a:t>$regex</a:t>
            </a:r>
          </a:p>
          <a:p>
            <a:r>
              <a:rPr lang="en-US" sz="1200" dirty="0"/>
              <a:t>$options</a:t>
            </a:r>
          </a:p>
        </p:txBody>
      </p:sp>
    </p:spTree>
    <p:extLst>
      <p:ext uri="{BB962C8B-B14F-4D97-AF65-F5344CB8AC3E}">
        <p14:creationId xmlns:p14="http://schemas.microsoft.com/office/powerpoint/2010/main" val="297154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497980" y="600256"/>
            <a:ext cx="26739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INDICI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330811-9C5E-499C-89F1-736F9DF8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78" y="2361382"/>
            <a:ext cx="1919393" cy="1919393"/>
          </a:xfrm>
          <a:prstGeom prst="rect">
            <a:avLst/>
          </a:prstGeom>
        </p:spPr>
      </p:pic>
      <p:sp>
        <p:nvSpPr>
          <p:cNvPr id="10" name="Google Shape;168;p20">
            <a:extLst>
              <a:ext uri="{FF2B5EF4-FFF2-40B4-BE49-F238E27FC236}">
                <a16:creationId xmlns:a16="http://schemas.microsoft.com/office/drawing/2014/main" id="{11CBDC40-EE75-440D-BCCB-9579AC052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029" y="1582450"/>
            <a:ext cx="2909533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Incremento prestazioni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 dirty="0"/>
              <a:t>Per velocizzare il tempo di risposta delle queries abbiamo scelto di utilizzare gli indici, applicandoli ai campi ritenuti maggiormente utilizzati per le ricerche</a:t>
            </a:r>
            <a:endParaRPr lang="it-IT" sz="1700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91FCE5-8169-4FC7-B721-C86618CEA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09" y="4076610"/>
            <a:ext cx="5852667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ctrTitle" idx="4294967295"/>
          </p:nvPr>
        </p:nvSpPr>
        <p:spPr>
          <a:xfrm>
            <a:off x="875178" y="544616"/>
            <a:ext cx="4092000" cy="157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>
                <a:solidFill>
                  <a:schemeClr val="accent1"/>
                </a:solidFill>
              </a:rPr>
              <a:t>Sviluppi futuri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7119632" y="3347899"/>
            <a:ext cx="316396" cy="3021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6726976" y="1651634"/>
            <a:ext cx="1355430" cy="1355799"/>
            <a:chOff x="6654650" y="3665275"/>
            <a:chExt cx="409100" cy="409125"/>
          </a:xfrm>
        </p:grpSpPr>
        <p:sp>
          <p:nvSpPr>
            <p:cNvPr id="142" name="Google Shape;14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8"/>
          <p:cNvGrpSpPr/>
          <p:nvPr/>
        </p:nvGrpSpPr>
        <p:grpSpPr>
          <a:xfrm rot="1056907">
            <a:off x="5420508" y="2717264"/>
            <a:ext cx="895473" cy="895595"/>
            <a:chOff x="570875" y="4322250"/>
            <a:chExt cx="443300" cy="443325"/>
          </a:xfrm>
        </p:grpSpPr>
        <p:sp>
          <p:nvSpPr>
            <p:cNvPr id="145" name="Google Shape;14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8"/>
          <p:cNvSpPr/>
          <p:nvPr/>
        </p:nvSpPr>
        <p:spPr>
          <a:xfrm rot="2466588">
            <a:off x="5521170" y="1914241"/>
            <a:ext cx="439576" cy="41972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 rot="-1609360">
            <a:off x="6164017" y="2178335"/>
            <a:ext cx="316318" cy="3020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2926260">
            <a:off x="8082062" y="2417615"/>
            <a:ext cx="236901" cy="2262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/>
          <p:nvPr/>
        </p:nvSpPr>
        <p:spPr>
          <a:xfrm rot="-1609447">
            <a:off x="7096239" y="902262"/>
            <a:ext cx="213441" cy="2038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" name="Google Shape;132;p17">
            <a:extLst>
              <a:ext uri="{FF2B5EF4-FFF2-40B4-BE49-F238E27FC236}">
                <a16:creationId xmlns:a16="http://schemas.microsoft.com/office/drawing/2014/main" id="{08B1759D-A155-4196-BB47-C6D3B57BB0CB}"/>
              </a:ext>
            </a:extLst>
          </p:cNvPr>
          <p:cNvSpPr txBox="1">
            <a:spLocks/>
          </p:cNvSpPr>
          <p:nvPr/>
        </p:nvSpPr>
        <p:spPr>
          <a:xfrm>
            <a:off x="875178" y="2176192"/>
            <a:ext cx="3780280" cy="14075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r>
              <a:rPr lang="it-IT" sz="1800" i="1" dirty="0">
                <a:solidFill>
                  <a:schemeClr val="bg1"/>
                </a:solidFill>
                <a:latin typeface="Nunito Sans Light" panose="020B0604020202020204" charset="0"/>
              </a:rPr>
              <a:t>Aggiunta campo «calorie» per ogni ingrediente</a:t>
            </a: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endParaRPr lang="it-IT" sz="1800" i="1" dirty="0">
              <a:solidFill>
                <a:schemeClr val="bg1"/>
              </a:solidFill>
              <a:latin typeface="Nunito Sans Light" panose="020B0604020202020204" charset="0"/>
            </a:endParaRP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r>
              <a:rPr lang="it-IT" sz="1800" i="1" dirty="0">
                <a:solidFill>
                  <a:schemeClr val="bg1"/>
                </a:solidFill>
                <a:latin typeface="Nunito Sans Light" panose="020B0604020202020204" charset="0"/>
              </a:rPr>
              <a:t>Ampliare il DB con nuove cucine di altre nazioni</a:t>
            </a: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endParaRPr lang="it-IT" sz="1800" i="1" dirty="0">
              <a:solidFill>
                <a:schemeClr val="bg1"/>
              </a:solidFill>
              <a:latin typeface="Nunito Sans Light" panose="020B0604020202020204" charset="0"/>
            </a:endParaRP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r>
              <a:rPr lang="it-IT" sz="1800" i="1" dirty="0">
                <a:solidFill>
                  <a:schemeClr val="bg1"/>
                </a:solidFill>
                <a:latin typeface="Nunito Sans Light" panose="020B0604020202020204" charset="0"/>
              </a:rPr>
              <a:t>Possibilità dell’ utente di inserire nuovi piatti</a:t>
            </a: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endParaRPr lang="it-IT" sz="1800" i="1" dirty="0">
              <a:solidFill>
                <a:schemeClr val="bg1"/>
              </a:solidFill>
              <a:latin typeface="Nunito Sans Light" panose="020B0604020202020204" charset="0"/>
            </a:endParaRPr>
          </a:p>
          <a:p>
            <a:pPr marL="457200" indent="-355600">
              <a:buClr>
                <a:schemeClr val="bg1"/>
              </a:buClr>
              <a:buSzPts val="2000"/>
              <a:buFont typeface="Arial"/>
              <a:buChar char="▪"/>
            </a:pPr>
            <a:endParaRPr lang="it-IT" sz="1800" i="1" dirty="0">
              <a:solidFill>
                <a:schemeClr val="bg1"/>
              </a:solidFill>
              <a:latin typeface="Nunito Sans Light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Team</a:t>
            </a:r>
            <a:endParaRPr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2169FA4-6CA1-4495-A99F-A1F8721C2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3" r="11101"/>
          <a:stretch/>
        </p:blipFill>
        <p:spPr>
          <a:xfrm flipH="1">
            <a:off x="1430284" y="1423637"/>
            <a:ext cx="1497941" cy="2280455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DCE8CC49-1A6D-4246-801D-6398E2E7D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28"/>
          <a:stretch/>
        </p:blipFill>
        <p:spPr>
          <a:xfrm flipH="1">
            <a:off x="3929269" y="1432372"/>
            <a:ext cx="1791801" cy="2280455"/>
          </a:xfrm>
          <a:prstGeom prst="rect">
            <a:avLst/>
          </a:prstGeom>
        </p:spPr>
      </p:pic>
      <p:sp>
        <p:nvSpPr>
          <p:cNvPr id="14" name="Google Shape;632;p46">
            <a:extLst>
              <a:ext uri="{FF2B5EF4-FFF2-40B4-BE49-F238E27FC236}">
                <a16:creationId xmlns:a16="http://schemas.microsoft.com/office/drawing/2014/main" id="{C5C5D473-B668-463D-877C-523D41AE570F}"/>
              </a:ext>
            </a:extLst>
          </p:cNvPr>
          <p:cNvSpPr txBox="1">
            <a:spLocks/>
          </p:cNvSpPr>
          <p:nvPr/>
        </p:nvSpPr>
        <p:spPr>
          <a:xfrm>
            <a:off x="1430285" y="3792797"/>
            <a:ext cx="1614574" cy="22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1600" dirty="0"/>
              <a:t>Pierluigi Liguori</a:t>
            </a:r>
          </a:p>
        </p:txBody>
      </p:sp>
      <p:sp>
        <p:nvSpPr>
          <p:cNvPr id="15" name="Google Shape;632;p46">
            <a:extLst>
              <a:ext uri="{FF2B5EF4-FFF2-40B4-BE49-F238E27FC236}">
                <a16:creationId xmlns:a16="http://schemas.microsoft.com/office/drawing/2014/main" id="{18E2F408-5128-4AED-ADBD-6BDCA19C00DB}"/>
              </a:ext>
            </a:extLst>
          </p:cNvPr>
          <p:cNvSpPr txBox="1">
            <a:spLocks/>
          </p:cNvSpPr>
          <p:nvPr/>
        </p:nvSpPr>
        <p:spPr>
          <a:xfrm>
            <a:off x="3876261" y="3622847"/>
            <a:ext cx="20371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2000" dirty="0"/>
              <a:t>Fabiano Priore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1A6A01-4D50-4935-A229-C41DDC2CF5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830"/>
          <a:stretch/>
        </p:blipFill>
        <p:spPr>
          <a:xfrm>
            <a:off x="5957669" y="1298102"/>
            <a:ext cx="2049176" cy="240599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ADAB627-0CE9-4883-8608-5CC2C271C5E9}"/>
              </a:ext>
            </a:extLst>
          </p:cNvPr>
          <p:cNvSpPr/>
          <p:nvPr/>
        </p:nvSpPr>
        <p:spPr>
          <a:xfrm>
            <a:off x="7814474" y="3259303"/>
            <a:ext cx="415126" cy="533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Google Shape;632;p46">
            <a:extLst>
              <a:ext uri="{FF2B5EF4-FFF2-40B4-BE49-F238E27FC236}">
                <a16:creationId xmlns:a16="http://schemas.microsoft.com/office/drawing/2014/main" id="{EBE76E11-3485-4986-A077-A430792B975A}"/>
              </a:ext>
            </a:extLst>
          </p:cNvPr>
          <p:cNvSpPr txBox="1">
            <a:spLocks/>
          </p:cNvSpPr>
          <p:nvPr/>
        </p:nvSpPr>
        <p:spPr>
          <a:xfrm>
            <a:off x="6060805" y="3617950"/>
            <a:ext cx="20371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1800" dirty="0"/>
              <a:t>Antonello Luppolo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624671" y="851691"/>
            <a:ext cx="2695537" cy="35679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it-IT" sz="2000" i="1" dirty="0"/>
              <a:t>Una navigazione intuitiva alla scoperta di sapori provenienti da </a:t>
            </a:r>
            <a:r>
              <a:rPr lang="it-IT" sz="2000" i="1" dirty="0">
                <a:solidFill>
                  <a:schemeClr val="bg1"/>
                </a:solidFill>
              </a:rPr>
              <a:t>22 tipiche cucine </a:t>
            </a:r>
            <a:r>
              <a:rPr lang="it-IT" sz="2000" i="1" dirty="0"/>
              <a:t>sparse nel mondo.  </a:t>
            </a:r>
            <a:endParaRPr lang="it-IT" sz="800" i="1" dirty="0"/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it-IT" sz="2000" i="1" dirty="0"/>
              <a:t>Ricerche, statistiche e ricette su</a:t>
            </a:r>
            <a:r>
              <a:rPr lang="it-IT" sz="2000" i="1" dirty="0">
                <a:solidFill>
                  <a:schemeClr val="tx1"/>
                </a:solidFill>
              </a:rPr>
              <a:t> oltre  </a:t>
            </a:r>
            <a:r>
              <a:rPr lang="it-IT" sz="2000" i="1" dirty="0">
                <a:solidFill>
                  <a:schemeClr val="bg1"/>
                </a:solidFill>
              </a:rPr>
              <a:t>45 000 piatti. </a:t>
            </a:r>
            <a:endParaRPr sz="2000" i="1" dirty="0">
              <a:solidFill>
                <a:schemeClr val="bg1"/>
              </a:solidFill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D94946-E842-416F-8D55-338D16F9F7A2}"/>
              </a:ext>
            </a:extLst>
          </p:cNvPr>
          <p:cNvSpPr txBox="1"/>
          <p:nvPr/>
        </p:nvSpPr>
        <p:spPr>
          <a:xfrm>
            <a:off x="6424506" y="3264356"/>
            <a:ext cx="2109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 i="0" dirty="0">
                <a:solidFill>
                  <a:schemeClr val="bg1"/>
                </a:solidFill>
                <a:effectLst/>
                <a:latin typeface="Nunito Sans Light" panose="020B0604020202020204" charset="0"/>
              </a:rPr>
              <a:t>Scegli un luogo, </a:t>
            </a:r>
          </a:p>
          <a:p>
            <a:pPr algn="r"/>
            <a:r>
              <a:rPr lang="it-IT" sz="1800" b="1" i="0" dirty="0">
                <a:solidFill>
                  <a:schemeClr val="bg1"/>
                </a:solidFill>
                <a:effectLst/>
                <a:latin typeface="Nunito Sans Light" panose="020B0604020202020204" charset="0"/>
              </a:rPr>
              <a:t>scopri nuovi piatti,</a:t>
            </a:r>
          </a:p>
          <a:p>
            <a:pPr algn="r"/>
            <a:r>
              <a:rPr lang="it-IT" sz="1800" b="1" i="0" dirty="0">
                <a:solidFill>
                  <a:schemeClr val="bg1"/>
                </a:solidFill>
                <a:effectLst/>
                <a:latin typeface="Nunito Sans Light" panose="020B0604020202020204" charset="0"/>
              </a:rPr>
              <a:t> assapora.</a:t>
            </a:r>
            <a:endParaRPr lang="it-IT" sz="1800" dirty="0">
              <a:solidFill>
                <a:schemeClr val="bg1"/>
              </a:solidFill>
              <a:latin typeface="Nunito Sans Light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F8FF9-D8D9-45C2-8018-5C30CFCF1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71" y="3756990"/>
            <a:ext cx="662608" cy="6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Grazie per l’attenzione …</a:t>
            </a:r>
            <a:br>
              <a:rPr lang="it-IT" sz="3200" dirty="0"/>
            </a:br>
            <a:br>
              <a:rPr lang="it-IT" sz="3200" dirty="0"/>
            </a:br>
            <a:br>
              <a:rPr lang="it-IT" sz="3200" dirty="0"/>
            </a:br>
            <a:br>
              <a:rPr lang="it-IT" sz="3200" dirty="0"/>
            </a:br>
            <a:br>
              <a:rPr lang="it-IT" sz="3200" dirty="0"/>
            </a:br>
            <a:r>
              <a:rPr lang="it-IT" sz="3200" dirty="0"/>
              <a:t>Buon appetito!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A603ABC-2FCB-4B7F-8A8C-FBC21226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20" y="662098"/>
            <a:ext cx="662608" cy="6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bonara - Wikipedia">
            <a:extLst>
              <a:ext uri="{FF2B5EF4-FFF2-40B4-BE49-F238E27FC236}">
                <a16:creationId xmlns:a16="http://schemas.microsoft.com/office/drawing/2014/main" id="{B77723EA-7046-4559-B969-1553F263E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11" y="1948366"/>
            <a:ext cx="2071028" cy="13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3709774" y="1241129"/>
            <a:ext cx="4542205" cy="2661224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3"/>
          <p:cNvSpPr txBox="1">
            <a:spLocks noGrp="1"/>
          </p:cNvSpPr>
          <p:nvPr>
            <p:ph type="body" idx="4294967295"/>
          </p:nvPr>
        </p:nvSpPr>
        <p:spPr>
          <a:xfrm>
            <a:off x="1149417" y="2244647"/>
            <a:ext cx="2590500" cy="5290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DEMO</a:t>
            </a:r>
            <a:endParaRPr sz="5400" dirty="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3216B3-9260-4266-8979-177FBA6F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" b="830"/>
          <a:stretch/>
        </p:blipFill>
        <p:spPr>
          <a:xfrm>
            <a:off x="4226118" y="1397992"/>
            <a:ext cx="3518451" cy="22198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+mj-lt"/>
              </a:rPr>
              <a:t>Funzionalità</a:t>
            </a:r>
            <a:endParaRPr dirty="0">
              <a:latin typeface="+mj-lt"/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</a:t>
            </a:fld>
            <a:endParaRPr dirty="0">
              <a:latin typeface="+mj-lt"/>
            </a:endParaRPr>
          </a:p>
        </p:txBody>
      </p:sp>
      <p:sp>
        <p:nvSpPr>
          <p:cNvPr id="91" name="Google Shape;277;p29">
            <a:extLst>
              <a:ext uri="{FF2B5EF4-FFF2-40B4-BE49-F238E27FC236}">
                <a16:creationId xmlns:a16="http://schemas.microsoft.com/office/drawing/2014/main" id="{54D10FA5-1AA4-427F-AF73-430EA187DA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it-IT" sz="1500" b="1" dirty="0">
                <a:latin typeface="Nunito Sans Light" panose="020B0604020202020204" charset="0"/>
                <a:ea typeface="Arial"/>
                <a:cs typeface="Arial"/>
                <a:sym typeface="Arial"/>
              </a:rPr>
              <a:t>        Mappe delle cucine</a:t>
            </a:r>
            <a:endParaRPr lang="it-IT" sz="1500" b="1" dirty="0">
              <a:latin typeface="Nunito Sans Light" panose="020B0604020202020204" charset="0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 dirty="0">
                <a:latin typeface="Nunito Sans Light" panose="020B0604020202020204" charset="0"/>
              </a:rPr>
              <a:t>Clicca un luogo sulla mappa e visualizza tutti </a:t>
            </a:r>
            <a:r>
              <a:rPr lang="it-IT" sz="1100" dirty="0">
                <a:latin typeface="Nunito Sans Light" panose="020B0604020202020204" charset="0"/>
              </a:rPr>
              <a:t>i piatti tipici della zona selezionata</a:t>
            </a:r>
            <a:r>
              <a:rPr lang="en" sz="1100" dirty="0">
                <a:latin typeface="Nunito Sans Light" panose="020B0604020202020204" charset="0"/>
              </a:rPr>
              <a:t>.</a:t>
            </a:r>
            <a:endParaRPr sz="1100" dirty="0">
              <a:latin typeface="Nunito Sans Light" panose="020B0604020202020204" charset="0"/>
            </a:endParaRPr>
          </a:p>
        </p:txBody>
      </p:sp>
      <p:sp>
        <p:nvSpPr>
          <p:cNvPr id="92" name="Google Shape;278;p29">
            <a:extLst>
              <a:ext uri="{FF2B5EF4-FFF2-40B4-BE49-F238E27FC236}">
                <a16:creationId xmlns:a16="http://schemas.microsoft.com/office/drawing/2014/main" id="{80319FD7-EF1E-40EE-BA94-CEE0BCDECDC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459811" y="15825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500" b="1" dirty="0">
                <a:latin typeface="Nunito Sans Light" panose="020B0604020202020204" charset="0"/>
                <a:ea typeface="Arial"/>
                <a:cs typeface="Arial"/>
                <a:sym typeface="Arial"/>
              </a:rPr>
              <a:t>        Ingredienti più usati</a:t>
            </a:r>
            <a:endParaRPr sz="1500" b="1" dirty="0">
              <a:latin typeface="Nunito Sans Light" panose="020B0604020202020204" charset="0"/>
            </a:endParaRPr>
          </a:p>
          <a:p>
            <a:pPr marL="0" lvl="0" indent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 dirty="0">
                <a:latin typeface="Nunito Sans Light" panose="020B0604020202020204" charset="0"/>
              </a:rPr>
              <a:t>Podio dei primi 3 ingredienti più usati per la nazione scelta.</a:t>
            </a:r>
            <a:endParaRPr sz="1100" dirty="0">
              <a:latin typeface="Nunito Sans Light" panose="020B0604020202020204" charset="0"/>
            </a:endParaRPr>
          </a:p>
        </p:txBody>
      </p:sp>
      <p:sp>
        <p:nvSpPr>
          <p:cNvPr id="93" name="Google Shape;279;p29">
            <a:extLst>
              <a:ext uri="{FF2B5EF4-FFF2-40B4-BE49-F238E27FC236}">
                <a16:creationId xmlns:a16="http://schemas.microsoft.com/office/drawing/2014/main" id="{E10F4F67-B97D-4467-80F9-8560316BD31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911923" y="1582550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it-IT" b="1" u="sng" dirty="0">
                <a:solidFill>
                  <a:srgbClr val="E8E7E3"/>
                </a:solidFill>
                <a:latin typeface="Nunito Sans Light" panose="020B0604020202020204" charset="0"/>
              </a:rPr>
              <a:t>        </a:t>
            </a:r>
            <a:r>
              <a:rPr lang="en" sz="1500" b="1" dirty="0">
                <a:latin typeface="Nunito Sans Light" panose="020B0604020202020204" charset="0"/>
                <a:ea typeface="Arial"/>
                <a:cs typeface="Arial"/>
                <a:sym typeface="Arial"/>
              </a:rPr>
              <a:t>Piatti per categorie</a:t>
            </a:r>
            <a:endParaRPr sz="1500" b="1" dirty="0">
              <a:latin typeface="Nunito Sans Light" panose="020B0604020202020204" charset="0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dirty="0">
                <a:latin typeface="Nunito Sans Light" panose="020B0604020202020204" charset="0"/>
              </a:rPr>
              <a:t>Cerca piatti selezionando le categorie di cibi a cui appartengono.</a:t>
            </a:r>
            <a:endParaRPr sz="1100" dirty="0">
              <a:latin typeface="+mj-lt"/>
            </a:endParaRPr>
          </a:p>
        </p:txBody>
      </p:sp>
      <p:sp>
        <p:nvSpPr>
          <p:cNvPr id="94" name="Google Shape;281;p29">
            <a:extLst>
              <a:ext uri="{FF2B5EF4-FFF2-40B4-BE49-F238E27FC236}">
                <a16:creationId xmlns:a16="http://schemas.microsoft.com/office/drawing/2014/main" id="{F34C7F61-FBA7-4A67-9BAE-7BE8950937C5}"/>
              </a:ext>
            </a:extLst>
          </p:cNvPr>
          <p:cNvSpPr txBox="1">
            <a:spLocks/>
          </p:cNvSpPr>
          <p:nvPr/>
        </p:nvSpPr>
        <p:spPr>
          <a:xfrm>
            <a:off x="1007700" y="3030350"/>
            <a:ext cx="2219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buFont typeface="Nunito Sans Light"/>
              <a:buNone/>
            </a:pPr>
            <a:r>
              <a:rPr lang="en-US" sz="1200" dirty="0">
                <a:latin typeface="Nunito Sans Light" panose="020B0604020202020204" charset="0"/>
                <a:ea typeface="Arial"/>
                <a:cs typeface="Arial"/>
                <a:sym typeface="Arial"/>
              </a:rPr>
              <a:t>       </a:t>
            </a:r>
            <a:r>
              <a:rPr lang="en-US" sz="1200" b="1" dirty="0" err="1">
                <a:latin typeface="Nunito Sans Light" panose="020B0604020202020204" charset="0"/>
              </a:rPr>
              <a:t>Cerca</a:t>
            </a:r>
            <a:r>
              <a:rPr lang="en-US" sz="1200" b="1" dirty="0">
                <a:latin typeface="Nunito Sans Light" panose="020B0604020202020204" charset="0"/>
              </a:rPr>
              <a:t> </a:t>
            </a:r>
            <a:r>
              <a:rPr lang="en-US" sz="1200" b="1" dirty="0" err="1">
                <a:latin typeface="Nunito Sans Light" panose="020B0604020202020204" charset="0"/>
              </a:rPr>
              <a:t>piatti</a:t>
            </a:r>
            <a:r>
              <a:rPr lang="en-US" sz="1200" b="1" dirty="0">
                <a:latin typeface="Nunito Sans Light" panose="020B0604020202020204" charset="0"/>
              </a:rPr>
              <a:t> per </a:t>
            </a:r>
            <a:r>
              <a:rPr lang="en-US" sz="1200" b="1" dirty="0" err="1">
                <a:latin typeface="Nunito Sans Light" panose="020B0604020202020204" charset="0"/>
              </a:rPr>
              <a:t>ingrediente</a:t>
            </a:r>
            <a:endParaRPr lang="en-US" sz="1500" b="1" dirty="0">
              <a:latin typeface="Nunito Sans Light" panose="020B0604020202020204" charset="0"/>
            </a:endParaRPr>
          </a:p>
          <a:p>
            <a:pPr marL="0" indent="0" algn="ctr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100" dirty="0" err="1">
                <a:latin typeface="Nunito Sans Light" panose="020B0604020202020204" charset="0"/>
              </a:rPr>
              <a:t>Ricerca</a:t>
            </a:r>
            <a:r>
              <a:rPr lang="en-US" sz="1100" dirty="0">
                <a:latin typeface="Nunito Sans Light" panose="020B0604020202020204" charset="0"/>
              </a:rPr>
              <a:t> tutti </a:t>
            </a:r>
            <a:r>
              <a:rPr lang="en-US" sz="1100" dirty="0" err="1">
                <a:latin typeface="Nunito Sans Light" panose="020B0604020202020204" charset="0"/>
              </a:rPr>
              <a:t>i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piatti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che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contengono</a:t>
            </a:r>
            <a:r>
              <a:rPr lang="en-US" sz="1100" dirty="0">
                <a:latin typeface="Nunito Sans Light" panose="020B0604020202020204" charset="0"/>
              </a:rPr>
              <a:t> l’ </a:t>
            </a:r>
            <a:r>
              <a:rPr lang="en-US" sz="1100" dirty="0" err="1">
                <a:latin typeface="Nunito Sans Light" panose="020B0604020202020204" charset="0"/>
              </a:rPr>
              <a:t>ingrediente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specificato</a:t>
            </a:r>
            <a:r>
              <a:rPr lang="en-US" sz="1100" dirty="0">
                <a:latin typeface="Nunito Sans Light" panose="020B0604020202020204" charset="0"/>
              </a:rPr>
              <a:t>.</a:t>
            </a:r>
          </a:p>
        </p:txBody>
      </p:sp>
      <p:sp>
        <p:nvSpPr>
          <p:cNvPr id="95" name="Google Shape;282;p29">
            <a:extLst>
              <a:ext uri="{FF2B5EF4-FFF2-40B4-BE49-F238E27FC236}">
                <a16:creationId xmlns:a16="http://schemas.microsoft.com/office/drawing/2014/main" id="{F5930FAD-9D91-4AD6-AAAF-9BB1609915DD}"/>
              </a:ext>
            </a:extLst>
          </p:cNvPr>
          <p:cNvSpPr txBox="1">
            <a:spLocks/>
          </p:cNvSpPr>
          <p:nvPr/>
        </p:nvSpPr>
        <p:spPr>
          <a:xfrm>
            <a:off x="3459811" y="3030350"/>
            <a:ext cx="2219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buFont typeface="Nunito Sans Light"/>
              <a:buNone/>
            </a:pPr>
            <a:r>
              <a:rPr lang="en-US" sz="1500" b="1" dirty="0">
                <a:latin typeface="Nunito Sans Light" panose="020B0604020202020204" charset="0"/>
              </a:rPr>
              <a:t>       </a:t>
            </a:r>
            <a:r>
              <a:rPr lang="en-US" sz="1100" b="1" dirty="0" err="1">
                <a:latin typeface="Nunito Sans Light" panose="020B0604020202020204" charset="0"/>
              </a:rPr>
              <a:t>Paese</a:t>
            </a:r>
            <a:r>
              <a:rPr lang="en-US" sz="1100" b="1" dirty="0">
                <a:latin typeface="Nunito Sans Light" panose="020B0604020202020204" charset="0"/>
              </a:rPr>
              <a:t> con </a:t>
            </a:r>
            <a:r>
              <a:rPr lang="en-US" sz="1100" b="1" dirty="0" err="1">
                <a:latin typeface="Nunito Sans Light" panose="020B0604020202020204" charset="0"/>
              </a:rPr>
              <a:t>maggior</a:t>
            </a:r>
            <a:r>
              <a:rPr lang="en-US" sz="1100" b="1" dirty="0">
                <a:latin typeface="Nunito Sans Light" panose="020B0604020202020204" charset="0"/>
              </a:rPr>
              <a:t> </a:t>
            </a:r>
            <a:r>
              <a:rPr lang="en-US" sz="1100" b="1" dirty="0" err="1">
                <a:latin typeface="Nunito Sans Light" panose="020B0604020202020204" charset="0"/>
              </a:rPr>
              <a:t>consumo</a:t>
            </a:r>
            <a:endParaRPr lang="en-US" sz="1100" b="1" dirty="0">
              <a:latin typeface="Nunito Sans Light" panose="020B0604020202020204" charset="0"/>
            </a:endParaRPr>
          </a:p>
          <a:p>
            <a:pPr marL="0" indent="0" algn="ctr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100" dirty="0" err="1">
                <a:latin typeface="Nunito Sans Light" panose="020B0604020202020204" charset="0"/>
              </a:rPr>
              <a:t>Scopri</a:t>
            </a:r>
            <a:r>
              <a:rPr lang="en-US" sz="1100" dirty="0">
                <a:latin typeface="Nunito Sans Light" panose="020B0604020202020204" charset="0"/>
              </a:rPr>
              <a:t> la </a:t>
            </a:r>
            <a:r>
              <a:rPr lang="en-US" sz="1100" dirty="0" err="1">
                <a:latin typeface="Nunito Sans Light" panose="020B0604020202020204" charset="0"/>
              </a:rPr>
              <a:t>nazione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che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abusa</a:t>
            </a:r>
            <a:r>
              <a:rPr lang="en-US" sz="1100" dirty="0">
                <a:latin typeface="Nunito Sans Light" panose="020B0604020202020204" charset="0"/>
              </a:rPr>
              <a:t> di </a:t>
            </a:r>
            <a:r>
              <a:rPr lang="en-US" sz="1100" dirty="0" err="1">
                <a:latin typeface="Nunito Sans Light" panose="020B0604020202020204" charset="0"/>
              </a:rPr>
              <a:t>più</a:t>
            </a:r>
            <a:r>
              <a:rPr lang="en-US" sz="1100" dirty="0">
                <a:latin typeface="Nunito Sans Light" panose="020B0604020202020204" charset="0"/>
              </a:rPr>
              <a:t> del </a:t>
            </a:r>
            <a:r>
              <a:rPr lang="en-US" sz="1100" dirty="0" err="1">
                <a:latin typeface="Nunito Sans Light" panose="020B0604020202020204" charset="0"/>
              </a:rPr>
              <a:t>prodotto</a:t>
            </a:r>
            <a:r>
              <a:rPr lang="en-US" sz="1100" dirty="0">
                <a:latin typeface="Nunito Sans Light" panose="020B0604020202020204" charset="0"/>
              </a:rPr>
              <a:t> </a:t>
            </a:r>
            <a:r>
              <a:rPr lang="en-US" sz="1100" dirty="0" err="1">
                <a:latin typeface="Nunito Sans Light" panose="020B0604020202020204" charset="0"/>
              </a:rPr>
              <a:t>scelto</a:t>
            </a:r>
            <a:r>
              <a:rPr lang="en-US" sz="1100" dirty="0">
                <a:latin typeface="Nunito Sans Light" panose="020B0604020202020204" charset="0"/>
              </a:rPr>
              <a:t>.</a:t>
            </a:r>
          </a:p>
        </p:txBody>
      </p:sp>
      <p:pic>
        <p:nvPicPr>
          <p:cNvPr id="2076" name="Picture 6" descr="🗺️ Mappa Mondiale Emoji">
            <a:extLst>
              <a:ext uri="{FF2B5EF4-FFF2-40B4-BE49-F238E27FC236}">
                <a16:creationId xmlns:a16="http://schemas.microsoft.com/office/drawing/2014/main" id="{E860CCE4-18A6-4930-8A64-885F9D1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00" y="1556874"/>
            <a:ext cx="335298" cy="33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8" descr="Sarumi&amp;#39;s Moai of ingredients emoji – LINE Emoji | LINE STORE">
            <a:extLst>
              <a:ext uri="{FF2B5EF4-FFF2-40B4-BE49-F238E27FC236}">
                <a16:creationId xmlns:a16="http://schemas.microsoft.com/office/drawing/2014/main" id="{98BA4FF7-2DBB-4DBF-AC46-322DD72C1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36" y="1495872"/>
            <a:ext cx="396300" cy="3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10" descr="Vegetables ] Emoji unit set of all – LINE Emoji | LINE STORE">
            <a:extLst>
              <a:ext uri="{FF2B5EF4-FFF2-40B4-BE49-F238E27FC236}">
                <a16:creationId xmlns:a16="http://schemas.microsoft.com/office/drawing/2014/main" id="{F9D75049-F63B-4B99-9A13-57CA4FC0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65" y="1526372"/>
            <a:ext cx="396301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Pomodoro icon in Emoji Style">
            <a:extLst>
              <a:ext uri="{FF2B5EF4-FFF2-40B4-BE49-F238E27FC236}">
                <a16:creationId xmlns:a16="http://schemas.microsoft.com/office/drawing/2014/main" id="{C776391A-CE94-4BCB-8755-50DAA896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38" y="2991309"/>
            <a:ext cx="321981" cy="32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6" descr="France Icona - Download gratuito, PNG e vettoriale">
            <a:extLst>
              <a:ext uri="{FF2B5EF4-FFF2-40B4-BE49-F238E27FC236}">
                <a16:creationId xmlns:a16="http://schemas.microsoft.com/office/drawing/2014/main" id="{9E0BE87E-05E6-4B4A-9682-87FABE7A9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55" y="2995502"/>
            <a:ext cx="343945" cy="3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22193291-5AA4-400C-97CF-7FBE2F29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71" y="2692037"/>
            <a:ext cx="1294820" cy="12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11364" r="31814"/>
          <a:stretch/>
        </p:blipFill>
        <p:spPr>
          <a:xfrm>
            <a:off x="6436200" y="304800"/>
            <a:ext cx="2403000" cy="4229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Perché </a:t>
            </a:r>
            <a:r>
              <a:rPr lang="it-IT" dirty="0" err="1"/>
              <a:t>NoSQL</a:t>
            </a:r>
            <a:r>
              <a:rPr lang="it-IT" dirty="0"/>
              <a:t>? 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007699" y="1582550"/>
            <a:ext cx="5061797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dirty="0"/>
              <a:t>Flessibilità nella progettazione, senza definire uno schema a priori. 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Permette un alta interazione con il DB.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Ne </a:t>
            </a:r>
            <a:r>
              <a:rPr lang="en-US" dirty="0" err="1"/>
              <a:t>consegue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disponibilità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servizi</a:t>
            </a:r>
            <a:r>
              <a:rPr lang="en-US" dirty="0"/>
              <a:t>.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074" name="Picture 2" descr="Where and why NoSQL databases should be used?">
            <a:extLst>
              <a:ext uri="{FF2B5EF4-FFF2-40B4-BE49-F238E27FC236}">
                <a16:creationId xmlns:a16="http://schemas.microsoft.com/office/drawing/2014/main" id="{C144E2D7-3E5B-493C-8AEE-F743F4EF3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177" y="3116214"/>
            <a:ext cx="2497501" cy="183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350;p36">
            <a:extLst>
              <a:ext uri="{FF2B5EF4-FFF2-40B4-BE49-F238E27FC236}">
                <a16:creationId xmlns:a16="http://schemas.microsoft.com/office/drawing/2014/main" id="{BDCB23CA-29B1-4A69-A0DB-1FB5398822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380" r="7389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Tecnologie utilizzate</a:t>
            </a:r>
            <a:endParaRPr lang="it-IT"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866357" y="3273781"/>
            <a:ext cx="178572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Nunito Sans"/>
                <a:ea typeface="Nunito Sans"/>
                <a:cs typeface="Nunito Sans"/>
                <a:sym typeface="Nunito Sans"/>
              </a:rPr>
              <a:t>NodeJs</a:t>
            </a:r>
            <a:br>
              <a:rPr lang="en" sz="20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Un framework per applicazioni in </a:t>
            </a:r>
            <a:r>
              <a:rPr lang="it-IT" sz="11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Javascript</a:t>
            </a: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lato server basata su un modello di I/O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asincrono che opera sugli eventi</a:t>
            </a:r>
            <a:endParaRPr sz="2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3745232" y="33663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Nunito Sans"/>
                <a:ea typeface="Nunito Sans"/>
                <a:cs typeface="Nunito Sans"/>
                <a:sym typeface="Nunito Sans"/>
              </a:rPr>
              <a:t>MongoDB</a:t>
            </a:r>
            <a:br>
              <a:rPr lang="en" sz="18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it-IT" sz="105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Database orientato ai documenti, ognuno dei quali è memorizzato nel formato JSON</a:t>
            </a:r>
            <a:endParaRPr sz="18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6435609" y="3366300"/>
            <a:ext cx="1842034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latin typeface="Nunito Sans"/>
                <a:ea typeface="Nunito Sans"/>
                <a:cs typeface="Nunito Sans"/>
                <a:sym typeface="Nunito Sans"/>
              </a:rPr>
              <a:t>Bootstrap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 CSS per lo sviluppo di interfacce Web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050" dirty="0">
              <a:solidFill>
                <a:schemeClr val="dk2"/>
              </a:solidFill>
              <a:latin typeface="Nunito Sans" panose="020B0604020202020204" charset="0"/>
              <a:ea typeface="Nunito Sans"/>
              <a:cs typeface="Nunito Sans"/>
              <a:sym typeface="Nunito Sans"/>
            </a:endParaRPr>
          </a:p>
        </p:txBody>
      </p:sp>
      <p:pic>
        <p:nvPicPr>
          <p:cNvPr id="5122" name="Picture 2" descr="NodeJs Development Services Reviews 2021: Details, Pricing, &amp;amp; Features | G2">
            <a:extLst>
              <a:ext uri="{FF2B5EF4-FFF2-40B4-BE49-F238E27FC236}">
                <a16:creationId xmlns:a16="http://schemas.microsoft.com/office/drawing/2014/main" id="{36F660D7-0F29-4886-8BC7-D556D2A5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8" y="1814324"/>
            <a:ext cx="2593675" cy="136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ootstrap (front-end framework) - Wikipedia">
            <a:extLst>
              <a:ext uri="{FF2B5EF4-FFF2-40B4-BE49-F238E27FC236}">
                <a16:creationId xmlns:a16="http://schemas.microsoft.com/office/drawing/2014/main" id="{3859FC1B-8364-45A4-AC52-187EE7BD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70" y="1817983"/>
            <a:ext cx="1578222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icerca full-text in MongoDB / Codice | Sviluppo di siti Web, giochi per  computer e applicazioni mobili.">
            <a:extLst>
              <a:ext uri="{FF2B5EF4-FFF2-40B4-BE49-F238E27FC236}">
                <a16:creationId xmlns:a16="http://schemas.microsoft.com/office/drawing/2014/main" id="{10C49134-3F08-416E-B8AE-CE10CF345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3367" r="14622" b="5185"/>
          <a:stretch/>
        </p:blipFill>
        <p:spPr bwMode="auto">
          <a:xfrm>
            <a:off x="3745232" y="1851655"/>
            <a:ext cx="1404731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81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56700" y="458313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Connessione al DB</a:t>
            </a:r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10968" b="10961"/>
          <a:stretch/>
        </p:blipFill>
        <p:spPr>
          <a:xfrm>
            <a:off x="5227800" y="304800"/>
            <a:ext cx="3611400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35C938E-C305-4E2F-8772-601297127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" t="38155"/>
          <a:stretch/>
        </p:blipFill>
        <p:spPr>
          <a:xfrm>
            <a:off x="304800" y="2419349"/>
            <a:ext cx="4485861" cy="173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Google Shape;132;p17">
            <a:extLst>
              <a:ext uri="{FF2B5EF4-FFF2-40B4-BE49-F238E27FC236}">
                <a16:creationId xmlns:a16="http://schemas.microsoft.com/office/drawing/2014/main" id="{2C6B954A-41C3-4863-A2E9-E23268568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4900" y="1155684"/>
            <a:ext cx="3107100" cy="6127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200" b="1" dirty="0" err="1"/>
              <a:t>Mongoose</a:t>
            </a:r>
            <a:r>
              <a:rPr lang="it-IT" sz="1200" dirty="0"/>
              <a:t> è basato sul driver </a:t>
            </a:r>
            <a:r>
              <a:rPr lang="it-IT" sz="1200" dirty="0" err="1"/>
              <a:t>MongoDB</a:t>
            </a:r>
            <a:r>
              <a:rPr lang="it-IT" sz="1200" dirty="0"/>
              <a:t> per fornire ai programmatori un modo per modellare i propri dati.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496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/>
          <p:nvPr/>
        </p:nvSpPr>
        <p:spPr>
          <a:xfrm>
            <a:off x="1411350" y="525525"/>
            <a:ext cx="7840266" cy="37345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CulinaryDB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9" name="Google Shape;219;p2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4294967295"/>
          </p:nvPr>
        </p:nvSpPr>
        <p:spPr>
          <a:xfrm>
            <a:off x="304800" y="4617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it-IT" sz="1600" b="1" dirty="0">
                <a:solidFill>
                  <a:schemeClr val="lt2"/>
                </a:solidFill>
              </a:rPr>
              <a:t>https://cosylab.iiitd.edu.in/culinarydb/</a:t>
            </a:r>
            <a:endParaRPr sz="1600" b="1" dirty="0">
              <a:solidFill>
                <a:schemeClr val="lt2"/>
              </a:solidFill>
            </a:endParaRPr>
          </a:p>
        </p:txBody>
      </p:sp>
      <p:grpSp>
        <p:nvGrpSpPr>
          <p:cNvPr id="221" name="Google Shape;221;p25"/>
          <p:cNvGrpSpPr/>
          <p:nvPr/>
        </p:nvGrpSpPr>
        <p:grpSpPr>
          <a:xfrm>
            <a:off x="2254563" y="1544310"/>
            <a:ext cx="192870" cy="222880"/>
            <a:chOff x="4236850" y="1644813"/>
            <a:chExt cx="1856300" cy="2145138"/>
          </a:xfrm>
        </p:grpSpPr>
        <p:sp>
          <p:nvSpPr>
            <p:cNvPr id="222" name="Google Shape;222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23" name="Google Shape;223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5"/>
          <p:cNvGrpSpPr/>
          <p:nvPr/>
        </p:nvGrpSpPr>
        <p:grpSpPr>
          <a:xfrm>
            <a:off x="3512601" y="3203592"/>
            <a:ext cx="192870" cy="222880"/>
            <a:chOff x="4236850" y="1644813"/>
            <a:chExt cx="1856300" cy="2145138"/>
          </a:xfrm>
        </p:grpSpPr>
        <p:sp>
          <p:nvSpPr>
            <p:cNvPr id="225" name="Google Shape;225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26" name="Google Shape;226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5"/>
          <p:cNvGrpSpPr/>
          <p:nvPr/>
        </p:nvGrpSpPr>
        <p:grpSpPr>
          <a:xfrm>
            <a:off x="4610357" y="1407373"/>
            <a:ext cx="192870" cy="222880"/>
            <a:chOff x="4236850" y="1644813"/>
            <a:chExt cx="1856300" cy="2145138"/>
          </a:xfrm>
        </p:grpSpPr>
        <p:sp>
          <p:nvSpPr>
            <p:cNvPr id="228" name="Google Shape;228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29" name="Google Shape;229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0" name="Google Shape;230;p25"/>
          <p:cNvGrpSpPr/>
          <p:nvPr/>
        </p:nvGrpSpPr>
        <p:grpSpPr>
          <a:xfrm>
            <a:off x="5235048" y="2392819"/>
            <a:ext cx="192870" cy="222880"/>
            <a:chOff x="4236850" y="1644813"/>
            <a:chExt cx="1856300" cy="2145138"/>
          </a:xfrm>
        </p:grpSpPr>
        <p:sp>
          <p:nvSpPr>
            <p:cNvPr id="231" name="Google Shape;231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32" name="Google Shape;232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5"/>
          <p:cNvGrpSpPr/>
          <p:nvPr/>
        </p:nvGrpSpPr>
        <p:grpSpPr>
          <a:xfrm>
            <a:off x="6925308" y="1798311"/>
            <a:ext cx="192870" cy="222880"/>
            <a:chOff x="4236850" y="1644813"/>
            <a:chExt cx="1856300" cy="2145138"/>
          </a:xfrm>
        </p:grpSpPr>
        <p:sp>
          <p:nvSpPr>
            <p:cNvPr id="234" name="Google Shape;234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35" name="Google Shape;235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5"/>
          <p:cNvGrpSpPr/>
          <p:nvPr/>
        </p:nvGrpSpPr>
        <p:grpSpPr>
          <a:xfrm>
            <a:off x="7927665" y="3211453"/>
            <a:ext cx="192870" cy="222880"/>
            <a:chOff x="4236850" y="1644813"/>
            <a:chExt cx="1856300" cy="2145138"/>
          </a:xfrm>
        </p:grpSpPr>
        <p:sp>
          <p:nvSpPr>
            <p:cNvPr id="237" name="Google Shape;237;p25"/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38" name="Google Shape;238;p25"/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30;p25">
            <a:extLst>
              <a:ext uri="{FF2B5EF4-FFF2-40B4-BE49-F238E27FC236}">
                <a16:creationId xmlns:a16="http://schemas.microsoft.com/office/drawing/2014/main" id="{7CF9D37A-7427-4E5F-9E4A-5110CA984D36}"/>
              </a:ext>
            </a:extLst>
          </p:cNvPr>
          <p:cNvGrpSpPr/>
          <p:nvPr/>
        </p:nvGrpSpPr>
        <p:grpSpPr>
          <a:xfrm>
            <a:off x="5735565" y="1828560"/>
            <a:ext cx="192870" cy="222880"/>
            <a:chOff x="4236850" y="1644813"/>
            <a:chExt cx="1856300" cy="2145138"/>
          </a:xfrm>
        </p:grpSpPr>
        <p:sp>
          <p:nvSpPr>
            <p:cNvPr id="27" name="Google Shape;231;p25">
              <a:extLst>
                <a:ext uri="{FF2B5EF4-FFF2-40B4-BE49-F238E27FC236}">
                  <a16:creationId xmlns:a16="http://schemas.microsoft.com/office/drawing/2014/main" id="{2E74F04C-2185-48D0-85C3-311777FE30F6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28" name="Google Shape;232;p25">
              <a:extLst>
                <a:ext uri="{FF2B5EF4-FFF2-40B4-BE49-F238E27FC236}">
                  <a16:creationId xmlns:a16="http://schemas.microsoft.com/office/drawing/2014/main" id="{9451EC8B-055D-4479-BB5D-C92DF5F4B3B9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30;p25">
            <a:extLst>
              <a:ext uri="{FF2B5EF4-FFF2-40B4-BE49-F238E27FC236}">
                <a16:creationId xmlns:a16="http://schemas.microsoft.com/office/drawing/2014/main" id="{6DB4F556-6247-4A57-993D-B414E96D262B}"/>
              </a:ext>
            </a:extLst>
          </p:cNvPr>
          <p:cNvGrpSpPr/>
          <p:nvPr/>
        </p:nvGrpSpPr>
        <p:grpSpPr>
          <a:xfrm>
            <a:off x="6486164" y="1940000"/>
            <a:ext cx="192870" cy="222880"/>
            <a:chOff x="4236850" y="1644813"/>
            <a:chExt cx="1856300" cy="2145138"/>
          </a:xfrm>
        </p:grpSpPr>
        <p:sp>
          <p:nvSpPr>
            <p:cNvPr id="30" name="Google Shape;231;p25">
              <a:extLst>
                <a:ext uri="{FF2B5EF4-FFF2-40B4-BE49-F238E27FC236}">
                  <a16:creationId xmlns:a16="http://schemas.microsoft.com/office/drawing/2014/main" id="{DB209B13-1417-4983-840E-23AA73BA9AD8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31" name="Google Shape;232;p25">
              <a:extLst>
                <a:ext uri="{FF2B5EF4-FFF2-40B4-BE49-F238E27FC236}">
                  <a16:creationId xmlns:a16="http://schemas.microsoft.com/office/drawing/2014/main" id="{F4CCEC3F-F1A9-4935-A17E-AC4F46B4EE15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30;p25">
            <a:extLst>
              <a:ext uri="{FF2B5EF4-FFF2-40B4-BE49-F238E27FC236}">
                <a16:creationId xmlns:a16="http://schemas.microsoft.com/office/drawing/2014/main" id="{15766895-CB05-4743-BAF7-F3A909F8C2DB}"/>
              </a:ext>
            </a:extLst>
          </p:cNvPr>
          <p:cNvGrpSpPr/>
          <p:nvPr/>
        </p:nvGrpSpPr>
        <p:grpSpPr>
          <a:xfrm>
            <a:off x="6930151" y="2189481"/>
            <a:ext cx="192870" cy="222880"/>
            <a:chOff x="4236850" y="1644813"/>
            <a:chExt cx="1856300" cy="2145138"/>
          </a:xfrm>
        </p:grpSpPr>
        <p:sp>
          <p:nvSpPr>
            <p:cNvPr id="33" name="Google Shape;231;p25">
              <a:extLst>
                <a:ext uri="{FF2B5EF4-FFF2-40B4-BE49-F238E27FC236}">
                  <a16:creationId xmlns:a16="http://schemas.microsoft.com/office/drawing/2014/main" id="{563F7405-DEC0-42E6-A2D9-B5B934AA208F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34" name="Google Shape;232;p25">
              <a:extLst>
                <a:ext uri="{FF2B5EF4-FFF2-40B4-BE49-F238E27FC236}">
                  <a16:creationId xmlns:a16="http://schemas.microsoft.com/office/drawing/2014/main" id="{554A0D05-69BD-4102-A942-E366EA7664D0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30;p25">
            <a:extLst>
              <a:ext uri="{FF2B5EF4-FFF2-40B4-BE49-F238E27FC236}">
                <a16:creationId xmlns:a16="http://schemas.microsoft.com/office/drawing/2014/main" id="{6F221D6C-A256-466F-A62D-78E03BF81DA0}"/>
              </a:ext>
            </a:extLst>
          </p:cNvPr>
          <p:cNvGrpSpPr/>
          <p:nvPr/>
        </p:nvGrpSpPr>
        <p:grpSpPr>
          <a:xfrm>
            <a:off x="7243332" y="2331312"/>
            <a:ext cx="192870" cy="222880"/>
            <a:chOff x="4236850" y="1644813"/>
            <a:chExt cx="1856300" cy="2145138"/>
          </a:xfrm>
        </p:grpSpPr>
        <p:sp>
          <p:nvSpPr>
            <p:cNvPr id="36" name="Google Shape;231;p25">
              <a:extLst>
                <a:ext uri="{FF2B5EF4-FFF2-40B4-BE49-F238E27FC236}">
                  <a16:creationId xmlns:a16="http://schemas.microsoft.com/office/drawing/2014/main" id="{813D8075-2B0B-4A41-9684-523C8DDBA971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37" name="Google Shape;232;p25">
              <a:extLst>
                <a:ext uri="{FF2B5EF4-FFF2-40B4-BE49-F238E27FC236}">
                  <a16:creationId xmlns:a16="http://schemas.microsoft.com/office/drawing/2014/main" id="{C32265CA-1ACC-4ED6-B5C4-E2167D1A50C9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30;p25">
            <a:extLst>
              <a:ext uri="{FF2B5EF4-FFF2-40B4-BE49-F238E27FC236}">
                <a16:creationId xmlns:a16="http://schemas.microsoft.com/office/drawing/2014/main" id="{DF975E13-F044-40F7-A826-269A7DED1191}"/>
              </a:ext>
            </a:extLst>
          </p:cNvPr>
          <p:cNvGrpSpPr/>
          <p:nvPr/>
        </p:nvGrpSpPr>
        <p:grpSpPr>
          <a:xfrm>
            <a:off x="7423140" y="1810002"/>
            <a:ext cx="192870" cy="222880"/>
            <a:chOff x="4236850" y="1644813"/>
            <a:chExt cx="1856300" cy="2145138"/>
          </a:xfrm>
        </p:grpSpPr>
        <p:sp>
          <p:nvSpPr>
            <p:cNvPr id="39" name="Google Shape;231;p25">
              <a:extLst>
                <a:ext uri="{FF2B5EF4-FFF2-40B4-BE49-F238E27FC236}">
                  <a16:creationId xmlns:a16="http://schemas.microsoft.com/office/drawing/2014/main" id="{18A04136-FF63-41CF-BA6E-CDE34DAC20BC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40" name="Google Shape;232;p25">
              <a:extLst>
                <a:ext uri="{FF2B5EF4-FFF2-40B4-BE49-F238E27FC236}">
                  <a16:creationId xmlns:a16="http://schemas.microsoft.com/office/drawing/2014/main" id="{DF09F894-8EA4-402D-A276-07A5CFBC3B29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30;p25">
            <a:extLst>
              <a:ext uri="{FF2B5EF4-FFF2-40B4-BE49-F238E27FC236}">
                <a16:creationId xmlns:a16="http://schemas.microsoft.com/office/drawing/2014/main" id="{11610C88-9480-424D-9EF2-35A2885C8C08}"/>
              </a:ext>
            </a:extLst>
          </p:cNvPr>
          <p:cNvGrpSpPr/>
          <p:nvPr/>
        </p:nvGrpSpPr>
        <p:grpSpPr>
          <a:xfrm>
            <a:off x="7750255" y="1868217"/>
            <a:ext cx="192870" cy="222880"/>
            <a:chOff x="4236850" y="1644813"/>
            <a:chExt cx="1856300" cy="2145138"/>
          </a:xfrm>
        </p:grpSpPr>
        <p:sp>
          <p:nvSpPr>
            <p:cNvPr id="42" name="Google Shape;231;p25">
              <a:extLst>
                <a:ext uri="{FF2B5EF4-FFF2-40B4-BE49-F238E27FC236}">
                  <a16:creationId xmlns:a16="http://schemas.microsoft.com/office/drawing/2014/main" id="{7347ED7B-95EE-4AD7-A405-C82F4785FFF0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43" name="Google Shape;232;p25">
              <a:extLst>
                <a:ext uri="{FF2B5EF4-FFF2-40B4-BE49-F238E27FC236}">
                  <a16:creationId xmlns:a16="http://schemas.microsoft.com/office/drawing/2014/main" id="{A88ECC60-C454-446F-AFC8-522B4C103A18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230;p25">
            <a:extLst>
              <a:ext uri="{FF2B5EF4-FFF2-40B4-BE49-F238E27FC236}">
                <a16:creationId xmlns:a16="http://schemas.microsoft.com/office/drawing/2014/main" id="{80EA4565-D3DC-407E-81C1-C06A1E8F2644}"/>
              </a:ext>
            </a:extLst>
          </p:cNvPr>
          <p:cNvGrpSpPr/>
          <p:nvPr/>
        </p:nvGrpSpPr>
        <p:grpSpPr>
          <a:xfrm>
            <a:off x="2908853" y="2002633"/>
            <a:ext cx="192870" cy="222880"/>
            <a:chOff x="4236850" y="1644813"/>
            <a:chExt cx="1856300" cy="2145138"/>
          </a:xfrm>
        </p:grpSpPr>
        <p:sp>
          <p:nvSpPr>
            <p:cNvPr id="45" name="Google Shape;231;p25">
              <a:extLst>
                <a:ext uri="{FF2B5EF4-FFF2-40B4-BE49-F238E27FC236}">
                  <a16:creationId xmlns:a16="http://schemas.microsoft.com/office/drawing/2014/main" id="{C8468112-4DBA-4516-91C8-AF17F2B87032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46" name="Google Shape;232;p25">
              <a:extLst>
                <a:ext uri="{FF2B5EF4-FFF2-40B4-BE49-F238E27FC236}">
                  <a16:creationId xmlns:a16="http://schemas.microsoft.com/office/drawing/2014/main" id="{2FFD63D6-963E-42FC-86A6-DB47F9470286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230;p25">
            <a:extLst>
              <a:ext uri="{FF2B5EF4-FFF2-40B4-BE49-F238E27FC236}">
                <a16:creationId xmlns:a16="http://schemas.microsoft.com/office/drawing/2014/main" id="{EDBF8A2C-6549-4AB4-AA51-FF2551A9392A}"/>
              </a:ext>
            </a:extLst>
          </p:cNvPr>
          <p:cNvGrpSpPr/>
          <p:nvPr/>
        </p:nvGrpSpPr>
        <p:grpSpPr>
          <a:xfrm>
            <a:off x="2254563" y="1987508"/>
            <a:ext cx="192870" cy="222880"/>
            <a:chOff x="4236850" y="1644813"/>
            <a:chExt cx="1856300" cy="2145138"/>
          </a:xfrm>
        </p:grpSpPr>
        <p:sp>
          <p:nvSpPr>
            <p:cNvPr id="48" name="Google Shape;231;p25">
              <a:extLst>
                <a:ext uri="{FF2B5EF4-FFF2-40B4-BE49-F238E27FC236}">
                  <a16:creationId xmlns:a16="http://schemas.microsoft.com/office/drawing/2014/main" id="{1D1949FC-F421-4FAA-A255-3D7E61D772E0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49" name="Google Shape;232;p25">
              <a:extLst>
                <a:ext uri="{FF2B5EF4-FFF2-40B4-BE49-F238E27FC236}">
                  <a16:creationId xmlns:a16="http://schemas.microsoft.com/office/drawing/2014/main" id="{DD3DFFCB-DC61-4929-8794-B2A98E7A9E98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230;p25">
            <a:extLst>
              <a:ext uri="{FF2B5EF4-FFF2-40B4-BE49-F238E27FC236}">
                <a16:creationId xmlns:a16="http://schemas.microsoft.com/office/drawing/2014/main" id="{ADA49222-718A-41BF-B1A7-1437629A59AE}"/>
              </a:ext>
            </a:extLst>
          </p:cNvPr>
          <p:cNvGrpSpPr/>
          <p:nvPr/>
        </p:nvGrpSpPr>
        <p:grpSpPr>
          <a:xfrm>
            <a:off x="2559330" y="2225513"/>
            <a:ext cx="192870" cy="222880"/>
            <a:chOff x="4236850" y="1644813"/>
            <a:chExt cx="1856300" cy="2145138"/>
          </a:xfrm>
        </p:grpSpPr>
        <p:sp>
          <p:nvSpPr>
            <p:cNvPr id="51" name="Google Shape;231;p25">
              <a:extLst>
                <a:ext uri="{FF2B5EF4-FFF2-40B4-BE49-F238E27FC236}">
                  <a16:creationId xmlns:a16="http://schemas.microsoft.com/office/drawing/2014/main" id="{363EC400-880C-4BB2-B35B-E7F85874CF42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52" name="Google Shape;232;p25">
              <a:extLst>
                <a:ext uri="{FF2B5EF4-FFF2-40B4-BE49-F238E27FC236}">
                  <a16:creationId xmlns:a16="http://schemas.microsoft.com/office/drawing/2014/main" id="{11E13312-FC3E-4904-AA3F-DB9F1ACEC450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30;p25">
            <a:extLst>
              <a:ext uri="{FF2B5EF4-FFF2-40B4-BE49-F238E27FC236}">
                <a16:creationId xmlns:a16="http://schemas.microsoft.com/office/drawing/2014/main" id="{F89DB959-6AE4-4BE8-A4EA-8DBCD5D5F08A}"/>
              </a:ext>
            </a:extLst>
          </p:cNvPr>
          <p:cNvGrpSpPr/>
          <p:nvPr/>
        </p:nvGrpSpPr>
        <p:grpSpPr>
          <a:xfrm>
            <a:off x="2622478" y="1299790"/>
            <a:ext cx="192870" cy="222880"/>
            <a:chOff x="4236850" y="1644813"/>
            <a:chExt cx="1856300" cy="2145138"/>
          </a:xfrm>
        </p:grpSpPr>
        <p:sp>
          <p:nvSpPr>
            <p:cNvPr id="54" name="Google Shape;231;p25">
              <a:extLst>
                <a:ext uri="{FF2B5EF4-FFF2-40B4-BE49-F238E27FC236}">
                  <a16:creationId xmlns:a16="http://schemas.microsoft.com/office/drawing/2014/main" id="{D3815A5D-B85D-4F4D-A1D3-A4DA9E2D6891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55" name="Google Shape;232;p25">
              <a:extLst>
                <a:ext uri="{FF2B5EF4-FFF2-40B4-BE49-F238E27FC236}">
                  <a16:creationId xmlns:a16="http://schemas.microsoft.com/office/drawing/2014/main" id="{55B38C1B-6A9F-4548-9D5C-0672205F4650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30;p25">
            <a:extLst>
              <a:ext uri="{FF2B5EF4-FFF2-40B4-BE49-F238E27FC236}">
                <a16:creationId xmlns:a16="http://schemas.microsoft.com/office/drawing/2014/main" id="{F7AD9866-B98E-4DD2-9147-CE151BA31275}"/>
              </a:ext>
            </a:extLst>
          </p:cNvPr>
          <p:cNvGrpSpPr/>
          <p:nvPr/>
        </p:nvGrpSpPr>
        <p:grpSpPr>
          <a:xfrm>
            <a:off x="5097996" y="811270"/>
            <a:ext cx="192870" cy="222880"/>
            <a:chOff x="4236850" y="1644813"/>
            <a:chExt cx="1856300" cy="2145138"/>
          </a:xfrm>
        </p:grpSpPr>
        <p:sp>
          <p:nvSpPr>
            <p:cNvPr id="57" name="Google Shape;231;p25">
              <a:extLst>
                <a:ext uri="{FF2B5EF4-FFF2-40B4-BE49-F238E27FC236}">
                  <a16:creationId xmlns:a16="http://schemas.microsoft.com/office/drawing/2014/main" id="{CDB298B4-FFF0-48DF-835C-294DA053D9C1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58" name="Google Shape;232;p25">
              <a:extLst>
                <a:ext uri="{FF2B5EF4-FFF2-40B4-BE49-F238E27FC236}">
                  <a16:creationId xmlns:a16="http://schemas.microsoft.com/office/drawing/2014/main" id="{AF4EE2CD-F71E-469B-A86B-A3627FEE82B4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230;p25">
            <a:extLst>
              <a:ext uri="{FF2B5EF4-FFF2-40B4-BE49-F238E27FC236}">
                <a16:creationId xmlns:a16="http://schemas.microsoft.com/office/drawing/2014/main" id="{133AF7A0-2A3D-4335-83D7-4F75A8FFC91E}"/>
              </a:ext>
            </a:extLst>
          </p:cNvPr>
          <p:cNvGrpSpPr/>
          <p:nvPr/>
        </p:nvGrpSpPr>
        <p:grpSpPr>
          <a:xfrm>
            <a:off x="4782619" y="1284665"/>
            <a:ext cx="192870" cy="222880"/>
            <a:chOff x="4236850" y="1644813"/>
            <a:chExt cx="1856300" cy="2145138"/>
          </a:xfrm>
        </p:grpSpPr>
        <p:sp>
          <p:nvSpPr>
            <p:cNvPr id="60" name="Google Shape;231;p25">
              <a:extLst>
                <a:ext uri="{FF2B5EF4-FFF2-40B4-BE49-F238E27FC236}">
                  <a16:creationId xmlns:a16="http://schemas.microsoft.com/office/drawing/2014/main" id="{2F37D09E-B4CD-46CD-BA78-3185EF18F2D7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61" name="Google Shape;232;p25">
              <a:extLst>
                <a:ext uri="{FF2B5EF4-FFF2-40B4-BE49-F238E27FC236}">
                  <a16:creationId xmlns:a16="http://schemas.microsoft.com/office/drawing/2014/main" id="{C6992FC0-B70E-42B3-B58E-FAFA85805D09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230;p25">
            <a:extLst>
              <a:ext uri="{FF2B5EF4-FFF2-40B4-BE49-F238E27FC236}">
                <a16:creationId xmlns:a16="http://schemas.microsoft.com/office/drawing/2014/main" id="{EA34F7B9-D0FC-4EE6-87E8-08AFA627F1A4}"/>
              </a:ext>
            </a:extLst>
          </p:cNvPr>
          <p:cNvGrpSpPr/>
          <p:nvPr/>
        </p:nvGrpSpPr>
        <p:grpSpPr>
          <a:xfrm>
            <a:off x="4690341" y="971134"/>
            <a:ext cx="192870" cy="222880"/>
            <a:chOff x="4236850" y="1644813"/>
            <a:chExt cx="1856300" cy="2145138"/>
          </a:xfrm>
        </p:grpSpPr>
        <p:sp>
          <p:nvSpPr>
            <p:cNvPr id="63" name="Google Shape;231;p25">
              <a:extLst>
                <a:ext uri="{FF2B5EF4-FFF2-40B4-BE49-F238E27FC236}">
                  <a16:creationId xmlns:a16="http://schemas.microsoft.com/office/drawing/2014/main" id="{68A43CB5-C714-4EA9-ADBE-B08587BC1599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64" name="Google Shape;232;p25">
              <a:extLst>
                <a:ext uri="{FF2B5EF4-FFF2-40B4-BE49-F238E27FC236}">
                  <a16:creationId xmlns:a16="http://schemas.microsoft.com/office/drawing/2014/main" id="{3D63EE63-A3E6-42A4-AE01-C6226D938EBA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230;p25">
            <a:extLst>
              <a:ext uri="{FF2B5EF4-FFF2-40B4-BE49-F238E27FC236}">
                <a16:creationId xmlns:a16="http://schemas.microsoft.com/office/drawing/2014/main" id="{B63127DF-7B21-47D5-9E6B-785169271EB8}"/>
              </a:ext>
            </a:extLst>
          </p:cNvPr>
          <p:cNvGrpSpPr/>
          <p:nvPr/>
        </p:nvGrpSpPr>
        <p:grpSpPr>
          <a:xfrm>
            <a:off x="5329951" y="3435061"/>
            <a:ext cx="192870" cy="222880"/>
            <a:chOff x="4236850" y="1644813"/>
            <a:chExt cx="1856300" cy="2145138"/>
          </a:xfrm>
        </p:grpSpPr>
        <p:sp>
          <p:nvSpPr>
            <p:cNvPr id="66" name="Google Shape;231;p25">
              <a:extLst>
                <a:ext uri="{FF2B5EF4-FFF2-40B4-BE49-F238E27FC236}">
                  <a16:creationId xmlns:a16="http://schemas.microsoft.com/office/drawing/2014/main" id="{CBF99B79-B4C4-4112-A95F-B677FE357A78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67" name="Google Shape;232;p25">
              <a:extLst>
                <a:ext uri="{FF2B5EF4-FFF2-40B4-BE49-F238E27FC236}">
                  <a16:creationId xmlns:a16="http://schemas.microsoft.com/office/drawing/2014/main" id="{CD20E095-2C32-4FD9-9B65-4EE0F179CB3C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30;p25">
            <a:extLst>
              <a:ext uri="{FF2B5EF4-FFF2-40B4-BE49-F238E27FC236}">
                <a16:creationId xmlns:a16="http://schemas.microsoft.com/office/drawing/2014/main" id="{866D0B29-7F83-4E99-8410-D2E670933A13}"/>
              </a:ext>
            </a:extLst>
          </p:cNvPr>
          <p:cNvGrpSpPr/>
          <p:nvPr/>
        </p:nvGrpSpPr>
        <p:grpSpPr>
          <a:xfrm>
            <a:off x="5194318" y="1188350"/>
            <a:ext cx="192870" cy="222880"/>
            <a:chOff x="4236850" y="1644813"/>
            <a:chExt cx="1856300" cy="2145138"/>
          </a:xfrm>
        </p:grpSpPr>
        <p:sp>
          <p:nvSpPr>
            <p:cNvPr id="69" name="Google Shape;231;p25">
              <a:extLst>
                <a:ext uri="{FF2B5EF4-FFF2-40B4-BE49-F238E27FC236}">
                  <a16:creationId xmlns:a16="http://schemas.microsoft.com/office/drawing/2014/main" id="{B6ABE8A5-2D78-4C8B-9E51-7C59E2CACAA3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70" name="Google Shape;232;p25">
              <a:extLst>
                <a:ext uri="{FF2B5EF4-FFF2-40B4-BE49-F238E27FC236}">
                  <a16:creationId xmlns:a16="http://schemas.microsoft.com/office/drawing/2014/main" id="{B4951DEA-C075-4D20-A839-B9890EC05A5C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230;p25">
            <a:extLst>
              <a:ext uri="{FF2B5EF4-FFF2-40B4-BE49-F238E27FC236}">
                <a16:creationId xmlns:a16="http://schemas.microsoft.com/office/drawing/2014/main" id="{62BF8C68-950F-4ACC-95E9-EC1F207020FB}"/>
              </a:ext>
            </a:extLst>
          </p:cNvPr>
          <p:cNvGrpSpPr/>
          <p:nvPr/>
        </p:nvGrpSpPr>
        <p:grpSpPr>
          <a:xfrm>
            <a:off x="5194205" y="1464562"/>
            <a:ext cx="192870" cy="222880"/>
            <a:chOff x="4236850" y="1644813"/>
            <a:chExt cx="1856300" cy="2145138"/>
          </a:xfrm>
        </p:grpSpPr>
        <p:sp>
          <p:nvSpPr>
            <p:cNvPr id="72" name="Google Shape;231;p25">
              <a:extLst>
                <a:ext uri="{FF2B5EF4-FFF2-40B4-BE49-F238E27FC236}">
                  <a16:creationId xmlns:a16="http://schemas.microsoft.com/office/drawing/2014/main" id="{7E0BCF42-1D42-4062-AEBB-B08BA89A7306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73" name="Google Shape;232;p25">
              <a:extLst>
                <a:ext uri="{FF2B5EF4-FFF2-40B4-BE49-F238E27FC236}">
                  <a16:creationId xmlns:a16="http://schemas.microsoft.com/office/drawing/2014/main" id="{F4070EB8-56FC-4DA1-866A-EDEFB557DB1B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230;p25">
            <a:extLst>
              <a:ext uri="{FF2B5EF4-FFF2-40B4-BE49-F238E27FC236}">
                <a16:creationId xmlns:a16="http://schemas.microsoft.com/office/drawing/2014/main" id="{105A664A-D60B-467A-B110-EC6476D7F7F6}"/>
              </a:ext>
            </a:extLst>
          </p:cNvPr>
          <p:cNvGrpSpPr/>
          <p:nvPr/>
        </p:nvGrpSpPr>
        <p:grpSpPr>
          <a:xfrm>
            <a:off x="4954755" y="1200441"/>
            <a:ext cx="192870" cy="222880"/>
            <a:chOff x="4236850" y="1644813"/>
            <a:chExt cx="1856300" cy="2145138"/>
          </a:xfrm>
        </p:grpSpPr>
        <p:sp>
          <p:nvSpPr>
            <p:cNvPr id="75" name="Google Shape;231;p25">
              <a:extLst>
                <a:ext uri="{FF2B5EF4-FFF2-40B4-BE49-F238E27FC236}">
                  <a16:creationId xmlns:a16="http://schemas.microsoft.com/office/drawing/2014/main" id="{1DFE0F20-C445-4861-A97E-B4CCB06AB9D3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76" name="Google Shape;232;p25">
              <a:extLst>
                <a:ext uri="{FF2B5EF4-FFF2-40B4-BE49-F238E27FC236}">
                  <a16:creationId xmlns:a16="http://schemas.microsoft.com/office/drawing/2014/main" id="{FBCCC9E7-29EE-47AD-94C9-F646A31FD410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30;p25">
            <a:extLst>
              <a:ext uri="{FF2B5EF4-FFF2-40B4-BE49-F238E27FC236}">
                <a16:creationId xmlns:a16="http://schemas.microsoft.com/office/drawing/2014/main" id="{AF5AD848-A969-4851-9431-5695D3D07E08}"/>
              </a:ext>
            </a:extLst>
          </p:cNvPr>
          <p:cNvGrpSpPr/>
          <p:nvPr/>
        </p:nvGrpSpPr>
        <p:grpSpPr>
          <a:xfrm>
            <a:off x="4975376" y="1047308"/>
            <a:ext cx="192870" cy="222880"/>
            <a:chOff x="4236850" y="1644813"/>
            <a:chExt cx="1856300" cy="2145138"/>
          </a:xfrm>
        </p:grpSpPr>
        <p:sp>
          <p:nvSpPr>
            <p:cNvPr id="78" name="Google Shape;231;p25">
              <a:extLst>
                <a:ext uri="{FF2B5EF4-FFF2-40B4-BE49-F238E27FC236}">
                  <a16:creationId xmlns:a16="http://schemas.microsoft.com/office/drawing/2014/main" id="{E4840587-2223-4F21-AE62-52B20895500F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79" name="Google Shape;232;p25">
              <a:extLst>
                <a:ext uri="{FF2B5EF4-FFF2-40B4-BE49-F238E27FC236}">
                  <a16:creationId xmlns:a16="http://schemas.microsoft.com/office/drawing/2014/main" id="{B288C2F9-1CCA-4BBF-821B-CDF58FEBACE8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30;p25">
            <a:extLst>
              <a:ext uri="{FF2B5EF4-FFF2-40B4-BE49-F238E27FC236}">
                <a16:creationId xmlns:a16="http://schemas.microsoft.com/office/drawing/2014/main" id="{819682A1-72F9-4871-AAE2-2ED9DC2C3849}"/>
              </a:ext>
            </a:extLst>
          </p:cNvPr>
          <p:cNvGrpSpPr/>
          <p:nvPr/>
        </p:nvGrpSpPr>
        <p:grpSpPr>
          <a:xfrm>
            <a:off x="4872675" y="1098443"/>
            <a:ext cx="192870" cy="222880"/>
            <a:chOff x="4236850" y="1644813"/>
            <a:chExt cx="1856300" cy="2145138"/>
          </a:xfrm>
        </p:grpSpPr>
        <p:sp>
          <p:nvSpPr>
            <p:cNvPr id="81" name="Google Shape;231;p25">
              <a:extLst>
                <a:ext uri="{FF2B5EF4-FFF2-40B4-BE49-F238E27FC236}">
                  <a16:creationId xmlns:a16="http://schemas.microsoft.com/office/drawing/2014/main" id="{C092D669-8347-4D3F-BEC1-9409532B24A2}"/>
                </a:ext>
              </a:extLst>
            </p:cNvPr>
            <p:cNvSpPr/>
            <p:nvPr/>
          </p:nvSpPr>
          <p:spPr>
            <a:xfrm>
              <a:off x="4236850" y="1650050"/>
              <a:ext cx="1856300" cy="2139900"/>
            </a:xfrm>
            <a:custGeom>
              <a:avLst/>
              <a:gdLst/>
              <a:ahLst/>
              <a:cxnLst/>
              <a:rect l="l" t="t" r="r" b="b"/>
              <a:pathLst>
                <a:path w="74252" h="85596" extrusionOk="0">
                  <a:moveTo>
                    <a:pt x="343" y="0"/>
                  </a:moveTo>
                  <a:lnTo>
                    <a:pt x="74252" y="0"/>
                  </a:lnTo>
                  <a:lnTo>
                    <a:pt x="74252" y="73908"/>
                  </a:lnTo>
                  <a:lnTo>
                    <a:pt x="48470" y="73908"/>
                  </a:lnTo>
                  <a:lnTo>
                    <a:pt x="36783" y="85596"/>
                  </a:lnTo>
                  <a:lnTo>
                    <a:pt x="25610" y="74423"/>
                  </a:lnTo>
                  <a:lnTo>
                    <a:pt x="0" y="74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28575" dir="5400000" algn="bl" rotWithShape="0">
                <a:schemeClr val="dk1">
                  <a:alpha val="15000"/>
                </a:schemeClr>
              </a:outerShdw>
            </a:effectLst>
          </p:spPr>
        </p:sp>
        <p:sp>
          <p:nvSpPr>
            <p:cNvPr id="82" name="Google Shape;232;p25">
              <a:extLst>
                <a:ext uri="{FF2B5EF4-FFF2-40B4-BE49-F238E27FC236}">
                  <a16:creationId xmlns:a16="http://schemas.microsoft.com/office/drawing/2014/main" id="{310F1B0F-EDC2-44BB-843F-AF73A0100746}"/>
                </a:ext>
              </a:extLst>
            </p:cNvPr>
            <p:cNvSpPr/>
            <p:nvPr/>
          </p:nvSpPr>
          <p:spPr>
            <a:xfrm>
              <a:off x="4238063" y="1644813"/>
              <a:ext cx="1854000" cy="1854000"/>
            </a:xfrm>
            <a:prstGeom prst="mathMultiply">
              <a:avLst>
                <a:gd name="adj1" fmla="val 2064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Dati trattati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96371" y="1730367"/>
            <a:ext cx="1830686" cy="17927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rgbClr val="00B050"/>
                </a:solidFill>
                <a:latin typeface="Baskerville Old Face" panose="02020602080505020303" pitchFamily="18" charset="0"/>
              </a:rPr>
              <a:t>Recipe_details.csv</a:t>
            </a:r>
            <a:br>
              <a:rPr lang="en" sz="1400" dirty="0">
                <a:latin typeface="Baskerville Old Face" panose="02020602080505020303" pitchFamily="18" charset="0"/>
              </a:rPr>
            </a:br>
            <a:r>
              <a:rPr lang="en" sz="1400" dirty="0">
                <a:latin typeface="Baskerville Old Face" panose="02020602080505020303" pitchFamily="18" charset="0"/>
              </a:rPr>
              <a:t> 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Recipe ID,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Title,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Source,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Cuisine</a:t>
            </a:r>
            <a:br>
              <a:rPr lang="it-IT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endParaRPr lang="it-IT" sz="16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2"/>
          </p:nvPr>
        </p:nvSpPr>
        <p:spPr>
          <a:xfrm>
            <a:off x="2019897" y="1710297"/>
            <a:ext cx="2151712" cy="15371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it-IT" sz="1800" b="1" dirty="0">
                <a:solidFill>
                  <a:srgbClr val="00B050"/>
                </a:solidFill>
                <a:latin typeface="Baskerville Old Face" panose="02020602080505020303" pitchFamily="18" charset="0"/>
              </a:rPr>
              <a:t>Ingredients.csv</a:t>
            </a:r>
            <a:br>
              <a:rPr lang="it-IT" sz="18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8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 Ingredient Name,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Ingredient Synonyms,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Entity ID,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Category</a:t>
            </a:r>
          </a:p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endParaRPr lang="en-US" dirty="0"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endParaRPr lang="en-US" dirty="0">
              <a:solidFill>
                <a:srgbClr val="0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3"/>
          </p:nvPr>
        </p:nvSpPr>
        <p:spPr>
          <a:xfrm>
            <a:off x="4245232" y="1727678"/>
            <a:ext cx="2296361" cy="1792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it-IT" sz="1600" b="1" i="0" u="none" strike="noStrike" dirty="0">
                <a:solidFill>
                  <a:srgbClr val="00B050"/>
                </a:solidFill>
                <a:effectLst/>
                <a:latin typeface="Baskerville Old Face" panose="02020602080505020303" pitchFamily="18" charset="0"/>
              </a:rPr>
              <a:t>Compound_Ingredients.csv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Recipe ID, 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Original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Entity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ID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endParaRPr lang="it-IT" sz="1600" b="0" i="0" u="none" strike="noStrike" dirty="0">
              <a:solidFill>
                <a:srgbClr val="000000"/>
              </a:solidFill>
              <a:effectLst/>
              <a:latin typeface="Baskerville Old Face" panose="02020602080505020303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endParaRPr lang="it-IT" sz="1600" b="0" i="0" u="none" strike="noStrike" dirty="0">
              <a:solidFill>
                <a:srgbClr val="000000"/>
              </a:solidFill>
              <a:effectLst/>
              <a:latin typeface="Baskerville Old Face" panose="02020602080505020303" pitchFamily="18" charset="0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7" name="Google Shape;170;p20">
            <a:extLst>
              <a:ext uri="{FF2B5EF4-FFF2-40B4-BE49-F238E27FC236}">
                <a16:creationId xmlns:a16="http://schemas.microsoft.com/office/drawing/2014/main" id="{9467AEB5-6BCF-4C11-933F-0358BAB9C550}"/>
              </a:ext>
            </a:extLst>
          </p:cNvPr>
          <p:cNvSpPr txBox="1">
            <a:spLocks/>
          </p:cNvSpPr>
          <p:nvPr/>
        </p:nvSpPr>
        <p:spPr>
          <a:xfrm>
            <a:off x="6678371" y="1727678"/>
            <a:ext cx="2465629" cy="1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it-IT" sz="1600" b="1" i="0" u="none" strike="noStrike" dirty="0">
                <a:solidFill>
                  <a:srgbClr val="00B050"/>
                </a:solidFill>
                <a:effectLst/>
                <a:latin typeface="Baskerville Old Face" panose="02020602080505020303" pitchFamily="18" charset="0"/>
              </a:rPr>
              <a:t>RecipeIngredients_Aliases.csv</a:t>
            </a:r>
            <a:br>
              <a:rPr lang="it-IT" sz="1600" b="1" i="0" u="none" strike="noStrike" dirty="0">
                <a:solidFill>
                  <a:srgbClr val="00B05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Recipe ID,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Original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Entity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ID</a:t>
            </a: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endParaRPr lang="it-IT" sz="1600" b="0" i="0" u="none" strike="noStrike" dirty="0">
              <a:solidFill>
                <a:srgbClr val="0070C0"/>
              </a:solidFill>
              <a:effectLst/>
              <a:latin typeface="Baskerville Old Face" panose="02020602080505020303" pitchFamily="18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6DD48AD-1067-44D3-AF89-7756E26FA51E}"/>
              </a:ext>
            </a:extLst>
          </p:cNvPr>
          <p:cNvCxnSpPr>
            <a:cxnSpLocks/>
          </p:cNvCxnSpPr>
          <p:nvPr/>
        </p:nvCxnSpPr>
        <p:spPr>
          <a:xfrm>
            <a:off x="1956212" y="1710297"/>
            <a:ext cx="0" cy="3372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DF39CAC-B881-4B07-AE72-E8F65A070C33}"/>
              </a:ext>
            </a:extLst>
          </p:cNvPr>
          <p:cNvCxnSpPr>
            <a:cxnSpLocks/>
          </p:cNvCxnSpPr>
          <p:nvPr/>
        </p:nvCxnSpPr>
        <p:spPr>
          <a:xfrm>
            <a:off x="4179816" y="1710297"/>
            <a:ext cx="0" cy="3372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09B6E33-02D0-4ED5-A3BF-DBA7703BBB33}"/>
              </a:ext>
            </a:extLst>
          </p:cNvPr>
          <p:cNvCxnSpPr>
            <a:cxnSpLocks/>
          </p:cNvCxnSpPr>
          <p:nvPr/>
        </p:nvCxnSpPr>
        <p:spPr>
          <a:xfrm>
            <a:off x="6604747" y="1710297"/>
            <a:ext cx="0" cy="3372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67B9EE8-AD7C-4BB0-8F8C-9FA8A7AD9F9D}"/>
              </a:ext>
            </a:extLst>
          </p:cNvPr>
          <p:cNvSpPr/>
          <p:nvPr/>
        </p:nvSpPr>
        <p:spPr>
          <a:xfrm>
            <a:off x="6992471" y="4195482"/>
            <a:ext cx="2151529" cy="948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9111E74-5DC5-4483-B833-F18D8EE43870}"/>
              </a:ext>
            </a:extLst>
          </p:cNvPr>
          <p:cNvSpPr txBox="1"/>
          <p:nvPr/>
        </p:nvSpPr>
        <p:spPr>
          <a:xfrm>
            <a:off x="96372" y="3737532"/>
            <a:ext cx="1804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i="0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Ricette e dettagli di ciascuna ricetta</a:t>
            </a:r>
            <a:endParaRPr lang="it-IT" sz="14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038B56E-5D70-47E3-8E1B-7E4443D9DF37}"/>
              </a:ext>
            </a:extLst>
          </p:cNvPr>
          <p:cNvSpPr txBox="1"/>
          <p:nvPr/>
        </p:nvSpPr>
        <p:spPr>
          <a:xfrm>
            <a:off x="2019367" y="3731120"/>
            <a:ext cx="2105502" cy="75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en-US" sz="1400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Ingredienti</a:t>
            </a:r>
            <a:r>
              <a:rPr lang="en-US" sz="14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 e </a:t>
            </a:r>
            <a:r>
              <a:rPr lang="en-US" sz="1400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dettagli</a:t>
            </a:r>
            <a:r>
              <a:rPr lang="en-US" sz="14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1400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ciascun</a:t>
            </a:r>
            <a:r>
              <a:rPr lang="en-US" sz="14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ingrediente</a:t>
            </a:r>
            <a:endParaRPr lang="en-US" sz="14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030233E-B9C5-43C6-BA10-377921CBF124}"/>
              </a:ext>
            </a:extLst>
          </p:cNvPr>
          <p:cNvSpPr txBox="1"/>
          <p:nvPr/>
        </p:nvSpPr>
        <p:spPr>
          <a:xfrm>
            <a:off x="4253440" y="3727219"/>
            <a:ext cx="2296361" cy="161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Descrizione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 di "</a:t>
            </a: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Ingredienti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composti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“ e </a:t>
            </a: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dei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 “c</a:t>
            </a:r>
            <a:r>
              <a:rPr lang="it-IT" sz="1400" b="0" i="0" u="none" strike="noStrike" dirty="0" err="1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omponenti</a:t>
            </a:r>
            <a:r>
              <a:rPr lang="it-IT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' che costituiscono un ingrediente composto e la 'Categoria' di ciascun ingrediente composto.</a:t>
            </a:r>
            <a:endParaRPr lang="en-US" sz="1400" b="0" i="0" u="none" strike="noStrike" dirty="0">
              <a:solidFill>
                <a:srgbClr val="0070C0"/>
              </a:solidFill>
              <a:effectLst/>
              <a:latin typeface="Baskerville Old Face" panose="02020602080505020303" pitchFamily="18" charset="0"/>
            </a:endParaRPr>
          </a:p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095B5D5-003B-4E9E-8D52-9B6E737D3516}"/>
              </a:ext>
            </a:extLst>
          </p:cNvPr>
          <p:cNvSpPr txBox="1"/>
          <p:nvPr/>
        </p:nvSpPr>
        <p:spPr>
          <a:xfrm>
            <a:off x="6678371" y="3712016"/>
            <a:ext cx="2296361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it-IT" dirty="0">
                <a:solidFill>
                  <a:srgbClr val="0070C0"/>
                </a:solidFill>
                <a:latin typeface="Baskerville Old Face" panose="02020602080505020303" pitchFamily="18" charset="0"/>
              </a:rPr>
              <a:t>R</a:t>
            </a:r>
            <a:r>
              <a:rPr lang="it-IT" sz="1400" b="0" i="0" u="none" strike="noStrike" dirty="0">
                <a:solidFill>
                  <a:srgbClr val="0070C0"/>
                </a:solidFill>
                <a:effectLst/>
                <a:latin typeface="Baskerville Old Face" panose="02020602080505020303" pitchFamily="18" charset="0"/>
              </a:rPr>
              <a:t>appresenta il mapping di ciascun ingrediente ad una o più ricetta/e</a:t>
            </a:r>
            <a:endParaRPr lang="en-US" sz="1400" b="0" i="0" u="none" strike="noStrike" dirty="0">
              <a:solidFill>
                <a:srgbClr val="0070C0"/>
              </a:solidFill>
              <a:effectLst/>
              <a:latin typeface="Baskerville Old Face" panose="02020602080505020303" pitchFamily="18" charset="0"/>
            </a:endParaRPr>
          </a:p>
          <a:p>
            <a:endParaRPr lang="it-IT" dirty="0"/>
          </a:p>
        </p:txBody>
      </p:sp>
      <p:pic>
        <p:nvPicPr>
          <p:cNvPr id="20" name="Immagine 1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295F9CA-201C-4C99-80F7-C6C6D861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55" y="3020205"/>
            <a:ext cx="851624" cy="8516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0D6D3C1-A56F-4581-9518-ACD59305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88" y="3009607"/>
            <a:ext cx="1010853" cy="7815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Immagine 26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DF7385C5-8C47-4F49-AF2F-BCAC0985C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1" y="3009608"/>
            <a:ext cx="820984" cy="8622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Immagine 2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D1790D-529A-4462-9981-5050A994E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5373" y="3009607"/>
            <a:ext cx="851624" cy="8516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401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C1F0038-EC97-49BF-AE44-A70C589AFA27}"/>
              </a:ext>
            </a:extLst>
          </p:cNvPr>
          <p:cNvSpPr/>
          <p:nvPr/>
        </p:nvSpPr>
        <p:spPr>
          <a:xfrm>
            <a:off x="5647764" y="3707138"/>
            <a:ext cx="3496235" cy="143636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 dei dati 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389220" y="1587689"/>
            <a:ext cx="2330825" cy="35558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it-IT" sz="1200" dirty="0">
                <a:latin typeface="Baskerville Old Face" panose="02020602080505020303" pitchFamily="18" charset="0"/>
              </a:rPr>
              <a:t>Recipe_details.csv:</a:t>
            </a:r>
            <a:br>
              <a:rPr lang="it-IT" sz="1200" dirty="0">
                <a:latin typeface="Baskerville Old Face" panose="02020602080505020303" pitchFamily="18" charset="0"/>
              </a:rPr>
            </a:br>
            <a:r>
              <a:rPr lang="it-IT" sz="1200" dirty="0"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Recipe ID, 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Title, 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Source, 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Cuisine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Ingredients.csv</a:t>
            </a:r>
            <a:b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 Ingredient Name,</a:t>
            </a:r>
            <a:b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Ingredient Synonyms,</a:t>
            </a:r>
            <a:b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Entity ID,</a:t>
            </a:r>
            <a:b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Category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Compound_Ingredients.csv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Recipe ID, 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Original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Entity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Recipe-Ingredients_Aliases.csv: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Recipe ID,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Original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Aliased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Ingredient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Name,</a:t>
            </a:r>
            <a:b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</a:b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  </a:t>
            </a:r>
            <a:r>
              <a:rPr lang="it-IT" sz="1100" b="0" i="0" u="none" strike="noStrike" dirty="0" err="1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Entity</a:t>
            </a:r>
            <a:r>
              <a:rPr lang="it-IT" sz="11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spcAft>
                <a:spcPts val="800"/>
              </a:spcAft>
            </a:pPr>
            <a:endParaRPr dirty="0"/>
          </a:p>
        </p:txBody>
      </p:sp>
      <p:sp>
        <p:nvSpPr>
          <p:cNvPr id="16" name="Google Shape;168;p20">
            <a:extLst>
              <a:ext uri="{FF2B5EF4-FFF2-40B4-BE49-F238E27FC236}">
                <a16:creationId xmlns:a16="http://schemas.microsoft.com/office/drawing/2014/main" id="{06A133CE-BE79-4F74-80C2-526DEFE721D7}"/>
              </a:ext>
            </a:extLst>
          </p:cNvPr>
          <p:cNvSpPr txBox="1">
            <a:spLocks/>
          </p:cNvSpPr>
          <p:nvPr/>
        </p:nvSpPr>
        <p:spPr>
          <a:xfrm>
            <a:off x="3406588" y="1588625"/>
            <a:ext cx="2330825" cy="355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  <a:spcAft>
                <a:spcPts val="100"/>
              </a:spcAft>
            </a:pPr>
            <a:r>
              <a:rPr lang="it-IT" sz="1200" dirty="0">
                <a:latin typeface="Baskerville Old Face" panose="02020602080505020303" pitchFamily="18" charset="0"/>
              </a:rPr>
              <a:t>Recipe_details.csv:</a:t>
            </a:r>
            <a:br>
              <a:rPr lang="it-IT" sz="1200" dirty="0">
                <a:latin typeface="Baskerville Old Face" panose="02020602080505020303" pitchFamily="18" charset="0"/>
              </a:rPr>
            </a:br>
            <a:r>
              <a:rPr lang="it-IT" sz="1200" dirty="0">
                <a:latin typeface="Baskerville Old Face" panose="02020602080505020303" pitchFamily="18" charset="0"/>
              </a:rPr>
              <a:t>   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Recipe ID,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Title,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Source</a:t>
            </a: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Cuisine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Ingredients.csv</a:t>
            </a:r>
            <a:b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Synonyms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ID,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Category</a:t>
            </a:r>
            <a:endParaRPr lang="it-IT" sz="1100" dirty="0"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Compound_Ingredients.csv</a:t>
            </a:r>
            <a:b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Recipe ID, </a:t>
            </a:r>
            <a:b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Original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strike="sngStrike" dirty="0" err="1">
                <a:solidFill>
                  <a:srgbClr val="FF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strike="sngStrike" dirty="0">
                <a:solidFill>
                  <a:srgbClr val="FF0000"/>
                </a:solidFill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Recipe-Ingredients_Aliases.csv: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Recipe ID,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Original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spcAft>
                <a:spcPts val="800"/>
              </a:spcAft>
            </a:pPr>
            <a:endParaRPr lang="it-IT" dirty="0"/>
          </a:p>
        </p:txBody>
      </p:sp>
      <p:sp>
        <p:nvSpPr>
          <p:cNvPr id="18" name="Google Shape;168;p20">
            <a:extLst>
              <a:ext uri="{FF2B5EF4-FFF2-40B4-BE49-F238E27FC236}">
                <a16:creationId xmlns:a16="http://schemas.microsoft.com/office/drawing/2014/main" id="{14E7AACA-7FB7-4BB5-8DDE-A6FCF3404203}"/>
              </a:ext>
            </a:extLst>
          </p:cNvPr>
          <p:cNvSpPr txBox="1">
            <a:spLocks/>
          </p:cNvSpPr>
          <p:nvPr/>
        </p:nvSpPr>
        <p:spPr>
          <a:xfrm>
            <a:off x="6472516" y="1587688"/>
            <a:ext cx="2330825" cy="355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  <a:spcAft>
                <a:spcPts val="100"/>
              </a:spcAft>
            </a:pPr>
            <a:r>
              <a:rPr lang="it-IT" sz="1200" dirty="0">
                <a:latin typeface="Baskerville Old Face" panose="02020602080505020303" pitchFamily="18" charset="0"/>
              </a:rPr>
              <a:t>Recipe_details.csv:</a:t>
            </a:r>
            <a:br>
              <a:rPr lang="it-IT" sz="1200" dirty="0">
                <a:latin typeface="Baskerville Old Face" panose="02020602080505020303" pitchFamily="18" charset="0"/>
              </a:rPr>
            </a:br>
            <a:r>
              <a:rPr lang="it-IT" sz="1200" dirty="0">
                <a:latin typeface="Baskerville Old Face" panose="02020602080505020303" pitchFamily="18" charset="0"/>
              </a:rPr>
              <a:t>   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Recipe ID,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Title,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Source, 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Cuisine</a:t>
            </a: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Ingredients.csv</a:t>
            </a:r>
            <a:b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2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Synonyms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ID,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Category</a:t>
            </a:r>
            <a:endParaRPr lang="it-IT" sz="1100" dirty="0"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285750" indent="-285750">
              <a:lnSpc>
                <a:spcPct val="100000"/>
              </a:lnSpc>
              <a:spcAft>
                <a:spcPts val="100"/>
              </a:spcAft>
            </a:pP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Recipe-Ingredients_Aliases.csv: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Recipe ID,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Original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Aliased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Ingredient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Name,</a:t>
            </a:r>
            <a:b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</a:b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  </a:t>
            </a:r>
            <a:r>
              <a:rPr lang="it-IT" sz="1100" dirty="0" err="1">
                <a:solidFill>
                  <a:srgbClr val="000000"/>
                </a:solidFill>
                <a:latin typeface="Baskerville Old Face" panose="02020602080505020303" pitchFamily="18" charset="0"/>
              </a:rPr>
              <a:t>Entity</a:t>
            </a:r>
            <a:r>
              <a:rPr lang="it-IT" sz="11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 ID</a:t>
            </a:r>
          </a:p>
          <a:p>
            <a:pPr marL="285750" indent="-285750">
              <a:spcAft>
                <a:spcPts val="800"/>
              </a:spcAft>
            </a:pPr>
            <a:endParaRPr lang="it-IT" dirty="0"/>
          </a:p>
        </p:txBody>
      </p:sp>
      <p:sp>
        <p:nvSpPr>
          <p:cNvPr id="20" name="Google Shape;264;p28">
            <a:extLst>
              <a:ext uri="{FF2B5EF4-FFF2-40B4-BE49-F238E27FC236}">
                <a16:creationId xmlns:a16="http://schemas.microsoft.com/office/drawing/2014/main" id="{4756D4C5-D503-4390-8490-9D592FDEC8E5}"/>
              </a:ext>
            </a:extLst>
          </p:cNvPr>
          <p:cNvSpPr/>
          <p:nvPr/>
        </p:nvSpPr>
        <p:spPr>
          <a:xfrm>
            <a:off x="6131859" y="1422274"/>
            <a:ext cx="3012141" cy="25371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Dati utilizzati</a:t>
            </a:r>
            <a:endParaRPr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" name="Google Shape;267;p28">
            <a:extLst>
              <a:ext uri="{FF2B5EF4-FFF2-40B4-BE49-F238E27FC236}">
                <a16:creationId xmlns:a16="http://schemas.microsoft.com/office/drawing/2014/main" id="{820867B4-D318-45DF-9245-08FA90B35F47}"/>
              </a:ext>
            </a:extLst>
          </p:cNvPr>
          <p:cNvSpPr/>
          <p:nvPr/>
        </p:nvSpPr>
        <p:spPr>
          <a:xfrm>
            <a:off x="304797" y="1413972"/>
            <a:ext cx="3065933" cy="26201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Dati di partenza</a:t>
            </a:r>
            <a:endParaRPr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2" name="Google Shape;270;p28">
            <a:extLst>
              <a:ext uri="{FF2B5EF4-FFF2-40B4-BE49-F238E27FC236}">
                <a16:creationId xmlns:a16="http://schemas.microsoft.com/office/drawing/2014/main" id="{B6ACEAFE-3B41-4167-A286-C2FA50C82D28}"/>
              </a:ext>
            </a:extLst>
          </p:cNvPr>
          <p:cNvSpPr/>
          <p:nvPr/>
        </p:nvSpPr>
        <p:spPr>
          <a:xfrm>
            <a:off x="3220571" y="1413972"/>
            <a:ext cx="3251945" cy="262012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Dati superflui</a:t>
            </a:r>
            <a:endParaRPr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60BCBE2-6511-49A8-B31A-B8C06746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6" y="1644327"/>
            <a:ext cx="333941" cy="333941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1E7F04AC-D02D-42B2-A040-7F7CB4E7F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6" y="2516144"/>
            <a:ext cx="333941" cy="333941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9832D3E-C312-4AC4-8856-49AD5763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6" y="3387961"/>
            <a:ext cx="333941" cy="333941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81275AD0-4314-4DAF-BC03-60D3B5C7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5" y="4258347"/>
            <a:ext cx="333941" cy="33394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D503A5F-8732-4C13-B05C-B13D3E35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34" y="4258346"/>
            <a:ext cx="333941" cy="333941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B08EC43A-4527-4360-AB9A-D134C75C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617" y="3387960"/>
            <a:ext cx="333941" cy="333941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8DBB7D1-B5DC-40E3-934C-600DD503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50" y="2501870"/>
            <a:ext cx="333941" cy="33394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9B24501-E98F-42B6-A0B7-DBA944A8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50" y="1641062"/>
            <a:ext cx="333941" cy="333941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D2BEAA9-AFD4-46ED-B576-748FAF6F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6" y="1647683"/>
            <a:ext cx="333941" cy="333941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17259805-F302-4B1A-96AB-12E241349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6" y="2510439"/>
            <a:ext cx="333941" cy="333941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6FB5EDD6-105C-4276-91D9-5E9035AC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6" y="3365593"/>
            <a:ext cx="333941" cy="3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19292"/>
      </p:ext>
    </p:extLst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46A42E513DE542A130A2C827A653DA" ma:contentTypeVersion="6" ma:contentTypeDescription="Creare un nuovo documento." ma:contentTypeScope="" ma:versionID="408b7d6e68cda4b0a89370d781eb80f0">
  <xsd:schema xmlns:xsd="http://www.w3.org/2001/XMLSchema" xmlns:xs="http://www.w3.org/2001/XMLSchema" xmlns:p="http://schemas.microsoft.com/office/2006/metadata/properties" xmlns:ns2="4e4f823c-d47d-4d11-a295-e8cbde640e62" targetNamespace="http://schemas.microsoft.com/office/2006/metadata/properties" ma:root="true" ma:fieldsID="a887d3655614a8a93fb8c482c687651f" ns2:_="">
    <xsd:import namespace="4e4f823c-d47d-4d11-a295-e8cbde640e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f823c-d47d-4d11-a295-e8cbde640e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8240AC-3035-46D7-AEEF-C7BF46B00E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046C96-17C2-45AF-BCBD-AAD616BB097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676DB3-385F-4759-A40D-90ED82525D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4f823c-d47d-4d11-a295-e8cbde640e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982</Words>
  <Application>Microsoft Office PowerPoint</Application>
  <PresentationFormat>Presentazione su schermo (16:9)</PresentationFormat>
  <Paragraphs>150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Baskerville Old Face</vt:lpstr>
      <vt:lpstr>Lexend Deca</vt:lpstr>
      <vt:lpstr>Nunito Sans Light</vt:lpstr>
      <vt:lpstr>Nunito Sans</vt:lpstr>
      <vt:lpstr>Egeon template</vt:lpstr>
      <vt:lpstr>Dishfload</vt:lpstr>
      <vt:lpstr>Presentazione standard di PowerPoint</vt:lpstr>
      <vt:lpstr>Funzionalità</vt:lpstr>
      <vt:lpstr>Perché NoSQL? </vt:lpstr>
      <vt:lpstr>Tecnologie utilizzate</vt:lpstr>
      <vt:lpstr>Connessione al DB</vt:lpstr>
      <vt:lpstr>CulinaryDB</vt:lpstr>
      <vt:lpstr>Dati trattati</vt:lpstr>
      <vt:lpstr>Pre-processing dei dati </vt:lpstr>
      <vt:lpstr>Relazioni</vt:lpstr>
      <vt:lpstr>Integrazione</vt:lpstr>
      <vt:lpstr>FUNZIONALITA’ E QUERIES (1)</vt:lpstr>
      <vt:lpstr>FUNZIONALITA’ E QUERIES (2)</vt:lpstr>
      <vt:lpstr>FUNZIONALITA’ E QUERIES (3)</vt:lpstr>
      <vt:lpstr>FUNZIONALITA’ E QUERIES (4)</vt:lpstr>
      <vt:lpstr>FUNZIONALITA’ E QUERIES (5)</vt:lpstr>
      <vt:lpstr>INDICI</vt:lpstr>
      <vt:lpstr>Sviluppi futuri</vt:lpstr>
      <vt:lpstr>Il Team</vt:lpstr>
      <vt:lpstr>Grazie per l’attenzione …     Buon appetito!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Dishfload</dc:title>
  <cp:lastModifiedBy>PIERLUIGI LIGUORI</cp:lastModifiedBy>
  <cp:revision>47</cp:revision>
  <dcterms:modified xsi:type="dcterms:W3CDTF">2021-07-29T15:05:38Z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0x0101001546A42E513DE542A130A2C827A653DA</vt:lpwstr>
  </property>
</Properties>
</file>